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309" r:id="rId3"/>
    <p:sldId id="302" r:id="rId4"/>
    <p:sldId id="303" r:id="rId5"/>
    <p:sldId id="304" r:id="rId6"/>
    <p:sldId id="305" r:id="rId7"/>
    <p:sldId id="306" r:id="rId8"/>
    <p:sldId id="275" r:id="rId9"/>
    <p:sldId id="310" r:id="rId10"/>
    <p:sldId id="276" r:id="rId11"/>
    <p:sldId id="277" r:id="rId12"/>
    <p:sldId id="278" r:id="rId13"/>
    <p:sldId id="279" r:id="rId14"/>
    <p:sldId id="280" r:id="rId15"/>
    <p:sldId id="281" r:id="rId16"/>
    <p:sldId id="282" r:id="rId17"/>
    <p:sldId id="283" r:id="rId18"/>
    <p:sldId id="284" r:id="rId19"/>
    <p:sldId id="285" r:id="rId20"/>
    <p:sldId id="286" r:id="rId21"/>
    <p:sldId id="316" r:id="rId22"/>
    <p:sldId id="317" r:id="rId23"/>
    <p:sldId id="318" r:id="rId24"/>
    <p:sldId id="319" r:id="rId25"/>
    <p:sldId id="320" r:id="rId26"/>
    <p:sldId id="321" r:id="rId27"/>
    <p:sldId id="322" r:id="rId28"/>
    <p:sldId id="323" r:id="rId29"/>
    <p:sldId id="324" r:id="rId30"/>
    <p:sldId id="344" r:id="rId31"/>
    <p:sldId id="325" r:id="rId32"/>
    <p:sldId id="345" r:id="rId33"/>
    <p:sldId id="346" r:id="rId34"/>
    <p:sldId id="326" r:id="rId35"/>
    <p:sldId id="347" r:id="rId36"/>
    <p:sldId id="348" r:id="rId37"/>
    <p:sldId id="349" r:id="rId38"/>
    <p:sldId id="350" r:id="rId39"/>
    <p:sldId id="351" r:id="rId40"/>
    <p:sldId id="357" r:id="rId41"/>
    <p:sldId id="327" r:id="rId42"/>
    <p:sldId id="328" r:id="rId43"/>
    <p:sldId id="329" r:id="rId44"/>
    <p:sldId id="330" r:id="rId45"/>
    <p:sldId id="331" r:id="rId46"/>
    <p:sldId id="332" r:id="rId47"/>
    <p:sldId id="333" r:id="rId48"/>
    <p:sldId id="334" r:id="rId49"/>
    <p:sldId id="335" r:id="rId50"/>
    <p:sldId id="336" r:id="rId51"/>
    <p:sldId id="337" r:id="rId52"/>
    <p:sldId id="338" r:id="rId53"/>
    <p:sldId id="339" r:id="rId54"/>
    <p:sldId id="340" r:id="rId55"/>
    <p:sldId id="341" r:id="rId56"/>
    <p:sldId id="342" r:id="rId57"/>
    <p:sldId id="352" r:id="rId58"/>
    <p:sldId id="312" r:id="rId59"/>
    <p:sldId id="313" r:id="rId60"/>
    <p:sldId id="354" r:id="rId61"/>
    <p:sldId id="358" r:id="rId62"/>
    <p:sldId id="353" r:id="rId63"/>
    <p:sldId id="307" r:id="rId64"/>
    <p:sldId id="355" r:id="rId65"/>
    <p:sldId id="356" r:id="rId66"/>
    <p:sldId id="301" r:id="rId6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brizio Ciprani" initials="FC" lastIdx="2" clrIdx="0">
    <p:extLst>
      <p:ext uri="{19B8F6BF-5375-455C-9EA6-DF929625EA0E}">
        <p15:presenceInfo xmlns:p15="http://schemas.microsoft.com/office/powerpoint/2012/main" userId="1e8d54115354efd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68" d="100"/>
          <a:sy n="68"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4-23T13:01:12.310" idx="2">
    <p:pos x="10" y="10"/>
    <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0F1CB6-0DDF-4A3A-B7D7-74D3F9F55443}" type="datetimeFigureOut">
              <a:rPr lang="it-IT" smtClean="0"/>
              <a:t>23/04/2016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CA10EF-1C50-45E7-8DE8-7BF0F6CC9A9B}" type="slidenum">
              <a:rPr lang="it-IT" smtClean="0"/>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27CA10EF-1C50-45E7-8DE8-7BF0F6CC9A9B}" type="slidenum">
              <a:rPr lang="it-IT" smtClean="0"/>
              <a:t>16</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758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dirty="0"/>
          </a:p>
        </p:txBody>
      </p:sp>
      <p:sp>
        <p:nvSpPr>
          <p:cNvPr id="67588"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87E276-8672-4438-9960-221D6B9F0D3A}" type="slidenum">
              <a:rPr lang="it-IT" smtClean="0"/>
              <a:pPr/>
              <a:t>31</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678588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8611"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8612"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9C453A5-5A05-4940-835E-722587AC3103}" type="slidenum">
              <a:rPr lang="it-IT" smtClean="0"/>
              <a:pPr/>
              <a:t>34</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997638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963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963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D2B1DF-4FA4-4BE2-BD45-11D4E1C060C2}" type="slidenum">
              <a:rPr lang="it-IT" smtClean="0"/>
              <a:pPr/>
              <a:t>42</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155828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963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963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D2B1DF-4FA4-4BE2-BD45-11D4E1C060C2}" type="slidenum">
              <a:rPr lang="it-IT" smtClean="0"/>
              <a:pPr/>
              <a:t>43</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2138340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963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963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D2B1DF-4FA4-4BE2-BD45-11D4E1C060C2}" type="slidenum">
              <a:rPr lang="it-IT" smtClean="0"/>
              <a:pPr/>
              <a:t>44</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3575791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7065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70660"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B7F1035-EFF7-4020-AADA-323F17C88262}" type="slidenum">
              <a:rPr lang="it-IT" smtClean="0"/>
              <a:pPr/>
              <a:t>45</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3626355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7168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71684"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D679AC-0AE7-4AB0-A324-EBDE7B9AD857}" type="slidenum">
              <a:rPr lang="it-IT" smtClean="0"/>
              <a:pPr/>
              <a:t>46</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156857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7270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72708"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5EDA5AB-E352-46D1-B70C-B7FF1943C85D}" type="slidenum">
              <a:rPr lang="it-IT" smtClean="0"/>
              <a:pPr/>
              <a:t>47</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721314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939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5939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876C9F-62B3-4880-9DB0-0E6452558496}" type="slidenum">
              <a:rPr lang="it-IT" smtClean="0"/>
              <a:pPr/>
              <a:t>21</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083934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041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0420"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6E21FA0-3669-4DD8-8DC1-F84C2411769E}" type="slidenum">
              <a:rPr lang="it-IT" smtClean="0"/>
              <a:pPr/>
              <a:t>22</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3084729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144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1444"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1128D6E-ED67-4130-AAAD-94DB362266B6}" type="slidenum">
              <a:rPr lang="it-IT" smtClean="0"/>
              <a:pPr/>
              <a:t>23</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425864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246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2468"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529DCAB-ED31-4FD4-BEAA-555FDDA62711}" type="slidenum">
              <a:rPr lang="it-IT" smtClean="0"/>
              <a:pPr/>
              <a:t>24</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339746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3491"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3492"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12ABDE-3AE6-40B0-8D9D-AC095F4BC182}" type="slidenum">
              <a:rPr lang="it-IT" smtClean="0"/>
              <a:pPr/>
              <a:t>25</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3516440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451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451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567E1F-A592-4A1D-9902-A9403AE0F136}" type="slidenum">
              <a:rPr lang="it-IT" smtClean="0"/>
              <a:pPr/>
              <a:t>27</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8050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553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5540"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73E4BE-1D8F-4E5E-B47B-DB2FDAB8567D}" type="slidenum">
              <a:rPr lang="it-IT" smtClean="0"/>
              <a:pPr/>
              <a:t>28</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1384381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656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
        <p:nvSpPr>
          <p:cNvPr id="66564"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0ADEA04-FC24-458B-A6CB-F00112D04899}" type="slidenum">
              <a:rPr lang="it-IT" smtClean="0"/>
              <a:pPr/>
              <a:t>29</a:t>
            </a:fld>
            <a:endParaRPr lang="it-IT"/>
          </a:p>
        </p:txBody>
      </p:sp>
      <p:sp>
        <p:nvSpPr>
          <p:cNvPr id="5" name="Segnaposto data 4"/>
          <p:cNvSpPr>
            <a:spLocks noGrp="1"/>
          </p:cNvSpPr>
          <p:nvPr>
            <p:ph type="dt" idx="10"/>
          </p:nvPr>
        </p:nvSpPr>
        <p:spPr/>
        <p:txBody>
          <a:bodyPr/>
          <a:lstStyle/>
          <a:p>
            <a:pPr>
              <a:defRPr/>
            </a:pPr>
            <a:endParaRPr lang="it-IT"/>
          </a:p>
        </p:txBody>
      </p:sp>
    </p:spTree>
    <p:extLst>
      <p:ext uri="{BB962C8B-B14F-4D97-AF65-F5344CB8AC3E}">
        <p14:creationId xmlns:p14="http://schemas.microsoft.com/office/powerpoint/2010/main" val="774926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616EB766-6683-42F6-88A3-FD45E84583D9}" type="datetimeFigureOut">
              <a:rPr lang="it-IT" smtClean="0"/>
              <a:pPr/>
              <a:t>23/04/2016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2ACCBC7-ADA3-44A9-B4B6-C6D8137892A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6EB766-6683-42F6-88A3-FD45E84583D9}" type="datetimeFigureOut">
              <a:rPr lang="it-IT" smtClean="0"/>
              <a:pPr/>
              <a:t>23/04/2016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ACCBC7-ADA3-44A9-B4B6-C6D8137892A6}" type="slidenum">
              <a:rPr lang="it-IT" smtClean="0"/>
              <a:pPr/>
              <a:t>‹N›</a:t>
            </a:fld>
            <a:endParaRPr lang="it-IT"/>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404664"/>
            <a:ext cx="7772400" cy="1362075"/>
          </a:xfrm>
        </p:spPr>
        <p:txBody>
          <a:bodyPr>
            <a:normAutofit fontScale="90000"/>
          </a:bodyPr>
          <a:lstStyle/>
          <a:p>
            <a:pPr algn="ctr" fontAlgn="auto">
              <a:spcBef>
                <a:spcPts val="0"/>
              </a:spcBef>
              <a:spcAft>
                <a:spcPts val="0"/>
              </a:spcAft>
              <a:defRPr/>
            </a:pPr>
            <a:r>
              <a:rPr lang="it-IT" sz="3100" b="1" dirty="0">
                <a:solidFill>
                  <a:srgbClr val="FFFF00"/>
                </a:solidFill>
                <a:effectLst>
                  <a:outerShdw blurRad="50800" dist="38100" dir="5400000" algn="t" rotWithShape="0">
                    <a:prstClr val="black">
                      <a:alpha val="40000"/>
                    </a:prstClr>
                  </a:outerShdw>
                </a:effectLst>
                <a:latin typeface="Cambria" pitchFamily="18" charset="0"/>
              </a:rPr>
              <a:t>La valutazione dello STRESS LAVORO-CORRELATO </a:t>
            </a:r>
            <a:r>
              <a:rPr lang="it-IT" sz="3100" b="1" dirty="0" err="1">
                <a:solidFill>
                  <a:srgbClr val="FFFF00"/>
                </a:solidFill>
                <a:effectLst>
                  <a:outerShdw blurRad="50800" dist="38100" dir="5400000" algn="t" rotWithShape="0">
                    <a:prstClr val="black">
                      <a:alpha val="40000"/>
                    </a:prstClr>
                  </a:outerShdw>
                </a:effectLst>
                <a:latin typeface="Cambria" pitchFamily="18" charset="0"/>
              </a:rPr>
              <a:t>NELla</a:t>
            </a:r>
            <a:r>
              <a:rPr lang="it-IT" sz="3100" b="1" dirty="0">
                <a:solidFill>
                  <a:srgbClr val="FFFF00"/>
                </a:solidFill>
                <a:effectLst>
                  <a:outerShdw blurRad="50800" dist="38100" dir="5400000" algn="t" rotWithShape="0">
                    <a:prstClr val="black">
                      <a:alpha val="40000"/>
                    </a:prstClr>
                  </a:outerShdw>
                </a:effectLst>
                <a:latin typeface="Cambria" pitchFamily="18" charset="0"/>
              </a:rPr>
              <a:t> polizia di stato </a:t>
            </a:r>
            <a:br>
              <a:rPr lang="it-IT" b="1" dirty="0">
                <a:effectLst>
                  <a:outerShdw blurRad="50800" dist="38100" dir="5400000" algn="t" rotWithShape="0">
                    <a:prstClr val="black">
                      <a:alpha val="40000"/>
                    </a:prstClr>
                  </a:outerShdw>
                </a:effectLst>
                <a:latin typeface="Cambria" pitchFamily="18" charset="0"/>
              </a:rPr>
            </a:br>
            <a:endParaRPr lang="it-IT" sz="3600" b="1" i="1" dirty="0">
              <a:effectLst>
                <a:outerShdw blurRad="38100" dist="38100" dir="2700000" algn="tl">
                  <a:srgbClr val="C0C0C0"/>
                </a:outerShdw>
              </a:effectLst>
              <a:latin typeface="Cambria" pitchFamily="18" charset="0"/>
            </a:endParaRPr>
          </a:p>
        </p:txBody>
      </p:sp>
      <p:sp>
        <p:nvSpPr>
          <p:cNvPr id="5" name="Sottotitolo 4"/>
          <p:cNvSpPr>
            <a:spLocks noGrp="1"/>
          </p:cNvSpPr>
          <p:nvPr>
            <p:ph type="body" idx="1"/>
          </p:nvPr>
        </p:nvSpPr>
        <p:spPr>
          <a:xfrm>
            <a:off x="755576" y="5085184"/>
            <a:ext cx="7772400" cy="1500187"/>
          </a:xfrm>
        </p:spPr>
        <p:txBody>
          <a:bodyPr/>
          <a:lstStyle/>
          <a:p>
            <a:r>
              <a:rPr lang="it-IT" sz="2800" b="1" dirty="0"/>
              <a:t>Dott. Fabrizio Ciprani</a:t>
            </a:r>
          </a:p>
          <a:p>
            <a:r>
              <a:rPr lang="it-IT" b="1" dirty="0"/>
              <a:t>Dirigente Superiore Medico della Polizia di Stato</a:t>
            </a:r>
          </a:p>
          <a:p>
            <a:r>
              <a:rPr lang="it-IT" b="1" dirty="0"/>
              <a:t>Direzione Centrale di Sanità</a:t>
            </a:r>
          </a:p>
        </p:txBody>
      </p:sp>
      <p:pic>
        <p:nvPicPr>
          <p:cNvPr id="6" name="Picture 4" descr="stemma2"/>
          <p:cNvPicPr>
            <a:picLocks noChangeAspect="1" noChangeArrowheads="1"/>
          </p:cNvPicPr>
          <p:nvPr/>
        </p:nvPicPr>
        <p:blipFill>
          <a:blip r:embed="rId2" cstate="print"/>
          <a:stretch>
            <a:fillRect/>
          </a:stretch>
        </p:blipFill>
        <p:spPr bwMode="auto">
          <a:xfrm>
            <a:off x="2715744" y="1766739"/>
            <a:ext cx="3276000" cy="3276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400" b="1" u="sng" dirty="0">
                <a:solidFill>
                  <a:srgbClr val="FFFF00"/>
                </a:solidFill>
              </a:rPr>
              <a:t>DEFINIZIONE NORMATIVA</a:t>
            </a:r>
            <a:br>
              <a:rPr lang="it-IT" sz="2400" b="1" u="sng" dirty="0">
                <a:solidFill>
                  <a:srgbClr val="FFFF00"/>
                </a:solidFill>
              </a:rPr>
            </a:br>
            <a:r>
              <a:rPr lang="it-IT" sz="2400" dirty="0">
                <a:solidFill>
                  <a:srgbClr val="FFFF00"/>
                </a:solidFill>
              </a:rPr>
              <a:t>(Secondo l’Accordo Quadro Europeo del 8/10/2004 a cui  fa espresso riferimento la normativa italiana)</a:t>
            </a:r>
          </a:p>
        </p:txBody>
      </p:sp>
      <p:sp>
        <p:nvSpPr>
          <p:cNvPr id="3" name="Segnaposto contenuto 2"/>
          <p:cNvSpPr>
            <a:spLocks noGrp="1"/>
          </p:cNvSpPr>
          <p:nvPr>
            <p:ph idx="1"/>
          </p:nvPr>
        </p:nvSpPr>
        <p:spPr>
          <a:xfrm>
            <a:off x="467544" y="1700808"/>
            <a:ext cx="8229600" cy="4741987"/>
          </a:xfrm>
        </p:spPr>
        <p:txBody>
          <a:bodyPr>
            <a:normAutofit fontScale="77500" lnSpcReduction="20000"/>
          </a:bodyPr>
          <a:lstStyle/>
          <a:p>
            <a:pPr>
              <a:defRPr/>
            </a:pPr>
            <a:r>
              <a:rPr lang="it-IT" sz="3600" dirty="0"/>
              <a:t>Lo stress non è un malattia in sé, ma una condizione di tensione che, se prolungata, può ridurre l’efficienza sul lavoro e determinare un cattivo stato di salute, oltre che accompagnarsi a disturbi o disfunzioni di natura fisica, psicologica e sociale.</a:t>
            </a:r>
          </a:p>
          <a:p>
            <a:pPr>
              <a:defRPr/>
            </a:pPr>
            <a:endParaRPr lang="it-IT" sz="3600" dirty="0"/>
          </a:p>
          <a:p>
            <a:pPr>
              <a:defRPr/>
            </a:pPr>
            <a:r>
              <a:rPr lang="it-IT" sz="3600" dirty="0"/>
              <a:t>Lo stress è la conseguenza di un divario tra richieste ed aspettative e capacità dell’individuo di corrispondervi, capacità che non è identica nei vari soggetti, a parità di stimoli, né nello stesso soggetto in momenti diversi della propria vita di fronte ad identiche situazioni .</a:t>
            </a:r>
          </a:p>
          <a:p>
            <a:endParaRPr lang="it-IT"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400" b="1" u="sng" dirty="0">
                <a:solidFill>
                  <a:srgbClr val="FFFF00"/>
                </a:solidFill>
              </a:rPr>
              <a:t>DEFINIZIONE NORMATIVA</a:t>
            </a:r>
            <a:br>
              <a:rPr lang="it-IT" sz="2400" b="1" u="sng" dirty="0">
                <a:solidFill>
                  <a:srgbClr val="FFFF00"/>
                </a:solidFill>
              </a:rPr>
            </a:br>
            <a:r>
              <a:rPr lang="it-IT" sz="2400" dirty="0">
                <a:solidFill>
                  <a:srgbClr val="FFFF00"/>
                </a:solidFill>
              </a:rPr>
              <a:t>(Secondo l’Accordo Quadro Europeo dell’8/10/2004 a cui  fa espresso riferimento la normativa italiana)</a:t>
            </a:r>
            <a:endParaRPr lang="it-IT" sz="2400" dirty="0"/>
          </a:p>
        </p:txBody>
      </p:sp>
      <p:sp>
        <p:nvSpPr>
          <p:cNvPr id="3" name="Segnaposto contenuto 2"/>
          <p:cNvSpPr>
            <a:spLocks noGrp="1"/>
          </p:cNvSpPr>
          <p:nvPr>
            <p:ph idx="1"/>
          </p:nvPr>
        </p:nvSpPr>
        <p:spPr>
          <a:xfrm>
            <a:off x="611560" y="1628800"/>
            <a:ext cx="8229600" cy="4968552"/>
          </a:xfrm>
        </p:spPr>
        <p:txBody>
          <a:bodyPr>
            <a:normAutofit fontScale="62500" lnSpcReduction="20000"/>
          </a:bodyPr>
          <a:lstStyle/>
          <a:p>
            <a:r>
              <a:rPr lang="it-IT" sz="5100" dirty="0"/>
              <a:t>Lo stress può avere origini sia </a:t>
            </a:r>
            <a:r>
              <a:rPr lang="it-IT" sz="5100" dirty="0" err="1"/>
              <a:t>intralavorative</a:t>
            </a:r>
            <a:r>
              <a:rPr lang="it-IT" sz="5100" dirty="0"/>
              <a:t> che extralavorative e le sue manifestazioni sono identiche qualunque sia il contesto di origine: pertanto non esiste alcun indicatore specifico di stress lavoro-correlato; </a:t>
            </a:r>
          </a:p>
          <a:p>
            <a:pPr>
              <a:buNone/>
            </a:pPr>
            <a:endParaRPr lang="it-IT" sz="5100" dirty="0"/>
          </a:p>
          <a:p>
            <a:r>
              <a:rPr lang="it-IT" sz="5100" dirty="0"/>
              <a:t>Anche lo stress indotto da condizioni extralavorative può condurre a cambiamenti nel comportamento in ambito lavorativo, e ad una ridotta efficienza prestazionale.</a:t>
            </a:r>
          </a:p>
          <a:p>
            <a:endParaRPr lang="it-IT" sz="5100" dirty="0"/>
          </a:p>
          <a:p>
            <a:endParaRPr lang="it-IT"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dirty="0">
                <a:solidFill>
                  <a:srgbClr val="FFFF00"/>
                </a:solidFill>
              </a:rPr>
              <a:t>STRESS LAVORO-CORRELATO: COME INDIVIDUARLO</a:t>
            </a:r>
            <a:endParaRPr lang="it-IT" sz="2400" dirty="0">
              <a:solidFill>
                <a:srgbClr val="FFFF00"/>
              </a:solidFill>
            </a:endParaRPr>
          </a:p>
        </p:txBody>
      </p:sp>
      <p:sp>
        <p:nvSpPr>
          <p:cNvPr id="3" name="Segnaposto contenuto 2"/>
          <p:cNvSpPr>
            <a:spLocks noGrp="1"/>
          </p:cNvSpPr>
          <p:nvPr>
            <p:ph idx="1"/>
          </p:nvPr>
        </p:nvSpPr>
        <p:spPr>
          <a:xfrm>
            <a:off x="457200" y="1412776"/>
            <a:ext cx="8229600" cy="5112568"/>
          </a:xfrm>
        </p:spPr>
        <p:txBody>
          <a:bodyPr>
            <a:normAutofit lnSpcReduction="10000"/>
          </a:bodyPr>
          <a:lstStyle/>
          <a:p>
            <a:pPr algn="just">
              <a:lnSpc>
                <a:spcPct val="150000"/>
              </a:lnSpc>
              <a:defRPr/>
            </a:pPr>
            <a:r>
              <a:rPr lang="it-IT" sz="2400" dirty="0"/>
              <a:t>L’individuazione di un eventuale problema di stress lavoro-correlato richiede un’analisi di:</a:t>
            </a:r>
          </a:p>
          <a:p>
            <a:pPr marL="715963" lvl="1" indent="-315913" algn="just">
              <a:lnSpc>
                <a:spcPct val="150000"/>
              </a:lnSpc>
              <a:buFont typeface="+mj-lt"/>
              <a:buAutoNum type="arabicPeriod"/>
              <a:defRPr/>
            </a:pPr>
            <a:r>
              <a:rPr lang="it-IT" sz="2400" dirty="0">
                <a:solidFill>
                  <a:srgbClr val="FFFF00"/>
                </a:solidFill>
              </a:rPr>
              <a:t>fattori oggettivi</a:t>
            </a:r>
            <a:r>
              <a:rPr lang="it-IT" sz="2400" dirty="0"/>
              <a:t>: </a:t>
            </a:r>
          </a:p>
          <a:p>
            <a:pPr marL="1163638" lvl="2" indent="-363538" algn="just">
              <a:lnSpc>
                <a:spcPct val="150000"/>
              </a:lnSpc>
              <a:buFont typeface="+mj-lt"/>
              <a:buAutoNum type="alphaLcParenR"/>
              <a:defRPr/>
            </a:pPr>
            <a:r>
              <a:rPr lang="it-IT" dirty="0"/>
              <a:t>la gestione dell’organizzazione e dei processi di lavoro;</a:t>
            </a:r>
          </a:p>
          <a:p>
            <a:pPr marL="1163638" lvl="2" indent="-363538" algn="just">
              <a:lnSpc>
                <a:spcPct val="150000"/>
              </a:lnSpc>
              <a:buFont typeface="+mj-lt"/>
              <a:buAutoNum type="alphaLcParenR"/>
              <a:defRPr/>
            </a:pPr>
            <a:r>
              <a:rPr lang="it-IT" dirty="0"/>
              <a:t>le condizioni di lavoro e dell’ambiente in cui viene svolto;</a:t>
            </a:r>
          </a:p>
          <a:p>
            <a:pPr marL="1163638" lvl="2" indent="-363538" algn="just">
              <a:lnSpc>
                <a:spcPct val="150000"/>
              </a:lnSpc>
              <a:buFont typeface="+mj-lt"/>
              <a:buAutoNum type="alphaLcParenR"/>
              <a:defRPr/>
            </a:pPr>
            <a:r>
              <a:rPr lang="it-IT" dirty="0"/>
              <a:t>la comunicazione e le informazioni di cui può fruire il lavoratore.</a:t>
            </a:r>
          </a:p>
          <a:p>
            <a:endParaRPr lang="it-IT"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dirty="0">
                <a:solidFill>
                  <a:srgbClr val="FFFF00"/>
                </a:solidFill>
              </a:rPr>
              <a:t>STRESS LAVORO-CORRELATO: COME INDIVIDUARLO</a:t>
            </a:r>
            <a:endParaRPr lang="it-IT" sz="2400" dirty="0">
              <a:solidFill>
                <a:srgbClr val="FFFF00"/>
              </a:solidFill>
            </a:endParaRPr>
          </a:p>
        </p:txBody>
      </p:sp>
      <p:sp>
        <p:nvSpPr>
          <p:cNvPr id="3" name="Segnaposto contenuto 2"/>
          <p:cNvSpPr>
            <a:spLocks noGrp="1"/>
          </p:cNvSpPr>
          <p:nvPr>
            <p:ph idx="1"/>
          </p:nvPr>
        </p:nvSpPr>
        <p:spPr/>
        <p:txBody>
          <a:bodyPr>
            <a:normAutofit fontScale="92500" lnSpcReduction="10000"/>
          </a:bodyPr>
          <a:lstStyle/>
          <a:p>
            <a:pPr marL="914400" lvl="1" indent="-514350" algn="just">
              <a:buFont typeface="+mj-lt"/>
              <a:buAutoNum type="arabicPeriod" startAt="2"/>
              <a:defRPr/>
            </a:pPr>
            <a:r>
              <a:rPr lang="it-IT" dirty="0">
                <a:solidFill>
                  <a:srgbClr val="FFFF00"/>
                </a:solidFill>
              </a:rPr>
              <a:t>fattori soggettivi</a:t>
            </a:r>
            <a:r>
              <a:rPr lang="it-IT" dirty="0"/>
              <a:t>: relativi alla modalità personale di affrontare le problematiche connesse al proprio ruolo, contesto ed impegno lavorativo.</a:t>
            </a:r>
          </a:p>
          <a:p>
            <a:pPr marL="914400" lvl="1" indent="-514350" algn="just">
              <a:buNone/>
              <a:defRPr/>
            </a:pPr>
            <a:endParaRPr lang="it-IT" b="1" dirty="0"/>
          </a:p>
          <a:p>
            <a:pPr marL="0" lvl="1" indent="0" algn="just">
              <a:lnSpc>
                <a:spcPct val="120000"/>
              </a:lnSpc>
              <a:buNone/>
              <a:defRPr/>
            </a:pPr>
            <a:r>
              <a:rPr lang="it-IT" dirty="0"/>
              <a:t>La valutazione del rischio stress lavoro-correlato deve essere effettuata dal datore di lavoro e, in analogia agli altri rischi, con il coinvolgimento del </a:t>
            </a:r>
            <a:r>
              <a:rPr lang="it-IT" dirty="0" err="1"/>
              <a:t>R.S.P.P.</a:t>
            </a:r>
            <a:r>
              <a:rPr lang="it-IT" dirty="0"/>
              <a:t>, </a:t>
            </a:r>
            <a:r>
              <a:rPr lang="it-IT" dirty="0" err="1"/>
              <a:t>R.L.S.</a:t>
            </a:r>
            <a:r>
              <a:rPr lang="it-IT" dirty="0"/>
              <a:t>, M.C., oltre ad eventuali altri soggetti esperti che, nel caso della Polizia di Stato, se necessario, potrebbero essere rappresentati dai funzionari psicologi.</a:t>
            </a:r>
          </a:p>
          <a:p>
            <a:endParaRPr lang="it-IT"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fontAlgn="auto">
              <a:spcAft>
                <a:spcPts val="0"/>
              </a:spcAft>
              <a:defRPr/>
            </a:pPr>
            <a:r>
              <a:rPr lang="it-IT" sz="2000" b="1" spc="300" dirty="0">
                <a:solidFill>
                  <a:srgbClr val="FFFF00"/>
                </a:solidFill>
              </a:rPr>
              <a:t>STRESS LAVORO-CORRELATO</a:t>
            </a:r>
            <a:r>
              <a:rPr lang="it-IT" sz="2000" b="1" dirty="0">
                <a:solidFill>
                  <a:srgbClr val="FFFF00"/>
                </a:solidFill>
              </a:rPr>
              <a:t>: </a:t>
            </a:r>
            <a:br>
              <a:rPr lang="it-IT" sz="2000" b="1" dirty="0">
                <a:solidFill>
                  <a:srgbClr val="FFFF00"/>
                </a:solidFill>
              </a:rPr>
            </a:br>
            <a:r>
              <a:rPr lang="it-IT" sz="2000" b="1" dirty="0">
                <a:solidFill>
                  <a:srgbClr val="FFFF00"/>
                </a:solidFill>
              </a:rPr>
              <a:t>OBBLIGHI DEL DATORE </a:t>
            </a:r>
            <a:r>
              <a:rPr lang="it-IT" sz="2000" b="1" dirty="0" err="1">
                <a:solidFill>
                  <a:srgbClr val="FFFF00"/>
                </a:solidFill>
              </a:rPr>
              <a:t>DI</a:t>
            </a:r>
            <a:r>
              <a:rPr lang="it-IT" sz="2000" b="1" dirty="0">
                <a:solidFill>
                  <a:srgbClr val="FFFF00"/>
                </a:solidFill>
              </a:rPr>
              <a:t> LAVORO SUCCESSIVI ALLA VALUTAZIONE DEL RISCHIO</a:t>
            </a:r>
            <a:endParaRPr lang="it-IT" sz="2000" dirty="0">
              <a:solidFill>
                <a:srgbClr val="FFFF00"/>
              </a:solidFill>
            </a:endParaRPr>
          </a:p>
        </p:txBody>
      </p:sp>
      <p:sp>
        <p:nvSpPr>
          <p:cNvPr id="3" name="Segnaposto contenuto 2"/>
          <p:cNvSpPr>
            <a:spLocks noGrp="1"/>
          </p:cNvSpPr>
          <p:nvPr>
            <p:ph idx="1"/>
          </p:nvPr>
        </p:nvSpPr>
        <p:spPr>
          <a:xfrm>
            <a:off x="467544" y="1988840"/>
            <a:ext cx="8229600" cy="4525963"/>
          </a:xfrm>
        </p:spPr>
        <p:txBody>
          <a:bodyPr/>
          <a:lstStyle/>
          <a:p>
            <a:pPr marL="342900" lvl="1" indent="-342900">
              <a:buFont typeface="Arial" pitchFamily="34" charset="0"/>
              <a:buChar char="•"/>
            </a:pPr>
            <a:r>
              <a:rPr lang="it-IT" dirty="0"/>
              <a:t>Qualora si individui un problema di stress lavoro-correlato il datore di lavoro ha l’obbligo di stabilire le misure per prevenirlo, eliminarlo o ridurlo, che possono essere di carattere collettivo, individuale o di entrambi i tipi. Tali misure vanno ricercate in attività di natura informativa , formativa, organizzativa, tecnica, procedurale, gestionale, ecc.</a:t>
            </a:r>
          </a:p>
          <a:p>
            <a:endParaRPr lang="it-IT"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000" b="1" dirty="0">
                <a:solidFill>
                  <a:srgbClr val="FFFF00"/>
                </a:solidFill>
              </a:rPr>
              <a:t>PROBLEMA PRINCIPALE DA AFFRONTARE:</a:t>
            </a:r>
            <a:r>
              <a:rPr lang="it-IT" sz="2000" b="1" dirty="0">
                <a:solidFill>
                  <a:srgbClr val="FFFF00"/>
                </a:solidFill>
                <a:effectLst>
                  <a:outerShdw blurRad="38100" dist="38100" dir="2700000" algn="tl">
                    <a:srgbClr val="000000">
                      <a:alpha val="43137"/>
                    </a:srgbClr>
                  </a:outerShdw>
                </a:effectLst>
              </a:rPr>
              <a:t> </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COME EFFETTUARE CONCRETAMENTE </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LA VALUTAZIONE DELLO STRESS LAVORO-CORRELATO </a:t>
            </a:r>
            <a:endParaRPr lang="it-IT" sz="2000" b="1" dirty="0">
              <a:solidFill>
                <a:srgbClr val="FFFF00"/>
              </a:solidFill>
            </a:endParaRPr>
          </a:p>
        </p:txBody>
      </p:sp>
      <p:sp>
        <p:nvSpPr>
          <p:cNvPr id="3" name="Segnaposto contenuto 2"/>
          <p:cNvSpPr>
            <a:spLocks noGrp="1"/>
          </p:cNvSpPr>
          <p:nvPr>
            <p:ph idx="1"/>
          </p:nvPr>
        </p:nvSpPr>
        <p:spPr>
          <a:xfrm>
            <a:off x="179512" y="1700808"/>
            <a:ext cx="8856984" cy="5040560"/>
          </a:xfrm>
        </p:spPr>
        <p:txBody>
          <a:bodyPr>
            <a:normAutofit fontScale="55000" lnSpcReduction="20000"/>
          </a:bodyPr>
          <a:lstStyle/>
          <a:p>
            <a:pPr>
              <a:lnSpc>
                <a:spcPct val="170000"/>
              </a:lnSpc>
            </a:pPr>
            <a:r>
              <a:rPr lang="it-IT" sz="4000" dirty="0"/>
              <a:t>Alla luce delle difficoltà di carattere metodologico relative alla valutazione del rischio stress lavoro-correlato, oltre che dei numerosi interventi e sollecitazioni ricevuti dalle </a:t>
            </a:r>
            <a:r>
              <a:rPr lang="it-IT" sz="4000" dirty="0" err="1"/>
              <a:t>OO.SS</a:t>
            </a:r>
            <a:r>
              <a:rPr lang="it-IT" sz="4000" dirty="0"/>
              <a:t>. riguardo tale tematica, la D.C.S. nel febbraio 2010 ha istituito un gruppo di studio che seguisse lo sviluppo del dibattito specialistico nel nostro paese e formulasse la proposta di un modello operativo che, pur fondato su solide basi scientifiche per evitare facili contestazioni e speculazioni, tenesse conto della </a:t>
            </a:r>
            <a:r>
              <a:rPr lang="it-IT" sz="4000" dirty="0">
                <a:solidFill>
                  <a:srgbClr val="FFFF00"/>
                </a:solidFill>
              </a:rPr>
              <a:t>specificità di applicazione </a:t>
            </a:r>
            <a:r>
              <a:rPr lang="it-IT" sz="4000" dirty="0"/>
              <a:t>della normativa nella nostra amministrazione.</a:t>
            </a:r>
          </a:p>
          <a:p>
            <a:endParaRPr lang="it-IT"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712968" cy="1143000"/>
          </a:xfrm>
        </p:spPr>
        <p:txBody>
          <a:bodyPr>
            <a:noAutofit/>
          </a:bodyPr>
          <a:lstStyle/>
          <a:p>
            <a:r>
              <a:rPr lang="it-IT" sz="2400" b="1" dirty="0">
                <a:solidFill>
                  <a:srgbClr val="FFFF00"/>
                </a:solidFill>
                <a:effectLst>
                  <a:outerShdw blurRad="38100" dist="38100" dir="2700000" algn="tl">
                    <a:srgbClr val="000000">
                      <a:alpha val="43137"/>
                    </a:srgbClr>
                  </a:outerShdw>
                </a:effectLst>
              </a:rPr>
              <a:t>RIFERIMENTI SCIENTIFICI E NORMATIVI A CUI SI È ISPIRATO IL GRUPPO DI STUDIO</a:t>
            </a:r>
            <a:endParaRPr lang="it-IT" sz="2400" b="1" dirty="0">
              <a:solidFill>
                <a:srgbClr val="FFFF00"/>
              </a:solidFill>
            </a:endParaRPr>
          </a:p>
        </p:txBody>
      </p:sp>
      <p:sp>
        <p:nvSpPr>
          <p:cNvPr id="3" name="Segnaposto contenuto 2"/>
          <p:cNvSpPr>
            <a:spLocks noGrp="1"/>
          </p:cNvSpPr>
          <p:nvPr>
            <p:ph idx="1"/>
          </p:nvPr>
        </p:nvSpPr>
        <p:spPr/>
        <p:txBody>
          <a:bodyPr>
            <a:normAutofit fontScale="77500" lnSpcReduction="20000"/>
          </a:bodyPr>
          <a:lstStyle/>
          <a:p>
            <a:pPr marL="268288" indent="-268288" algn="just">
              <a:lnSpc>
                <a:spcPct val="120000"/>
              </a:lnSpc>
              <a:defRPr/>
            </a:pPr>
            <a:r>
              <a:rPr lang="it-IT" sz="3000" u="sng" dirty="0">
                <a:solidFill>
                  <a:srgbClr val="FFFF00"/>
                </a:solidFill>
              </a:rPr>
              <a:t>ISPESL/INAIL</a:t>
            </a:r>
            <a:r>
              <a:rPr lang="it-IT" sz="3000" dirty="0"/>
              <a:t>: proposta metodologica per la valutazione dello stress lavoro-correlato;</a:t>
            </a:r>
          </a:p>
          <a:p>
            <a:pPr marL="0" indent="0" algn="just">
              <a:lnSpc>
                <a:spcPct val="120000"/>
              </a:lnSpc>
              <a:buNone/>
              <a:defRPr/>
            </a:pPr>
            <a:endParaRPr lang="it-IT" sz="3000" dirty="0"/>
          </a:p>
          <a:p>
            <a:pPr marL="268288" indent="-268288" algn="just">
              <a:lnSpc>
                <a:spcPct val="120000"/>
              </a:lnSpc>
              <a:defRPr/>
            </a:pPr>
            <a:r>
              <a:rPr lang="it-IT" sz="3000" u="sng" dirty="0">
                <a:solidFill>
                  <a:srgbClr val="FFFF00"/>
                </a:solidFill>
              </a:rPr>
              <a:t>Linee guida del coordinamento tecnico interregionale della prevenzione nei luoghi di lavoro</a:t>
            </a:r>
            <a:r>
              <a:rPr lang="it-IT" sz="3000" dirty="0"/>
              <a:t>, approvato il 25/3/2010;</a:t>
            </a:r>
          </a:p>
          <a:p>
            <a:pPr marL="0" indent="0" algn="just">
              <a:lnSpc>
                <a:spcPct val="120000"/>
              </a:lnSpc>
              <a:buNone/>
              <a:defRPr/>
            </a:pPr>
            <a:endParaRPr lang="it-IT" sz="3000" dirty="0"/>
          </a:p>
          <a:p>
            <a:pPr marL="268288" indent="-268288" algn="just">
              <a:lnSpc>
                <a:spcPct val="120000"/>
              </a:lnSpc>
              <a:defRPr/>
            </a:pPr>
            <a:r>
              <a:rPr lang="it-IT" sz="3000" dirty="0">
                <a:effectLst>
                  <a:outerShdw blurRad="38100" dist="38100" dir="2700000" algn="tl">
                    <a:srgbClr val="000000">
                      <a:alpha val="43137"/>
                    </a:srgbClr>
                  </a:outerShdw>
                </a:effectLst>
              </a:rPr>
              <a:t>Indicazioni della </a:t>
            </a:r>
            <a:r>
              <a:rPr lang="it-IT" sz="3000" u="sng" dirty="0">
                <a:solidFill>
                  <a:srgbClr val="FFFF00"/>
                </a:solidFill>
                <a:effectLst>
                  <a:outerShdw blurRad="38100" dist="38100" dir="2700000" algn="tl">
                    <a:srgbClr val="000000">
                      <a:alpha val="43137"/>
                    </a:srgbClr>
                  </a:outerShdw>
                </a:effectLst>
              </a:rPr>
              <a:t>commissione consultiva permanente per la valutazione del rischio stress lavoro-correlato</a:t>
            </a:r>
            <a:r>
              <a:rPr lang="it-IT" sz="3000" dirty="0">
                <a:solidFill>
                  <a:srgbClr val="FFFF00"/>
                </a:solidFill>
                <a:effectLst>
                  <a:outerShdw blurRad="38100" dist="38100" dir="2700000" algn="tl">
                    <a:srgbClr val="000000">
                      <a:alpha val="43137"/>
                    </a:srgbClr>
                  </a:outerShdw>
                </a:effectLst>
              </a:rPr>
              <a:t> istituita presso il ministero del lavoro e delle politiche so</a:t>
            </a:r>
            <a:r>
              <a:rPr lang="it-IT" sz="3000" dirty="0">
                <a:effectLst>
                  <a:outerShdw blurRad="38100" dist="38100" dir="2700000" algn="tl">
                    <a:srgbClr val="000000">
                      <a:alpha val="43137"/>
                    </a:srgbClr>
                  </a:outerShdw>
                </a:effectLst>
              </a:rPr>
              <a:t>ciali, emanate il 18 novembre 2010 con lettera circolare del suddetto dicastero.</a:t>
            </a:r>
          </a:p>
          <a:p>
            <a:endParaRPr lang="it-IT"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1520" y="188640"/>
            <a:ext cx="8640960" cy="1228998"/>
          </a:xfrm>
        </p:spPr>
        <p:txBody>
          <a:bodyPr>
            <a:normAutofit fontScale="90000"/>
          </a:bodyPr>
          <a:lstStyle/>
          <a:p>
            <a:r>
              <a:rPr lang="it-IT" sz="2000" b="1" dirty="0">
                <a:solidFill>
                  <a:srgbClr val="FFFF00"/>
                </a:solidFill>
                <a:effectLst>
                  <a:outerShdw blurRad="38100" dist="38100" dir="2700000" algn="tl">
                    <a:srgbClr val="000000">
                      <a:alpha val="43137"/>
                    </a:srgbClr>
                  </a:outerShdw>
                </a:effectLst>
              </a:rPr>
              <a:t>STRESS LAVORO-CORRELATO: </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LE TRE MACRO-AREE DA ANALIZZARE PER REDIGERE</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 IL DOCUMENTO </a:t>
            </a:r>
            <a:r>
              <a:rPr lang="it-IT" sz="2000" b="1" dirty="0" err="1">
                <a:solidFill>
                  <a:srgbClr val="FFFF00"/>
                </a:solidFill>
                <a:effectLst>
                  <a:outerShdw blurRad="38100" dist="38100" dir="2700000" algn="tl">
                    <a:srgbClr val="000000">
                      <a:alpha val="43137"/>
                    </a:srgbClr>
                  </a:outerShdw>
                </a:effectLst>
              </a:rPr>
              <a:t>DI</a:t>
            </a:r>
            <a:r>
              <a:rPr lang="it-IT" sz="2000" b="1" dirty="0">
                <a:solidFill>
                  <a:srgbClr val="FFFF00"/>
                </a:solidFill>
                <a:effectLst>
                  <a:outerShdw blurRad="38100" dist="38100" dir="2700000" algn="tl">
                    <a:srgbClr val="000000">
                      <a:alpha val="43137"/>
                    </a:srgbClr>
                  </a:outerShdw>
                </a:effectLst>
              </a:rPr>
              <a:t> VALUTAZIONE DEL RISCHIO</a:t>
            </a:r>
            <a:br>
              <a:rPr lang="it-IT" sz="2000" b="1" dirty="0">
                <a:solidFill>
                  <a:srgbClr val="FFFF00"/>
                </a:solidFill>
                <a:effectLst>
                  <a:outerShdw blurRad="38100" dist="38100" dir="2700000" algn="tl">
                    <a:srgbClr val="000000">
                      <a:alpha val="43137"/>
                    </a:srgbClr>
                  </a:outerShdw>
                </a:effectLst>
              </a:rPr>
            </a:br>
            <a:r>
              <a:rPr lang="it-IT" sz="1600" b="1" dirty="0">
                <a:solidFill>
                  <a:srgbClr val="FFFF00"/>
                </a:solidFill>
              </a:rPr>
              <a:t>(secondo le indicazioni della Commissione Consultiva permanente presso il Ministero del Lavoro)</a:t>
            </a:r>
            <a:br>
              <a:rPr lang="it-IT" sz="2000" b="1" dirty="0"/>
            </a:br>
            <a:endParaRPr lang="it-IT" sz="2000" b="1" dirty="0"/>
          </a:p>
        </p:txBody>
      </p:sp>
      <p:sp>
        <p:nvSpPr>
          <p:cNvPr id="3" name="Segnaposto contenuto 2"/>
          <p:cNvSpPr>
            <a:spLocks noGrp="1"/>
          </p:cNvSpPr>
          <p:nvPr>
            <p:ph idx="1"/>
          </p:nvPr>
        </p:nvSpPr>
        <p:spPr>
          <a:xfrm>
            <a:off x="457200" y="1417638"/>
            <a:ext cx="8229600" cy="5020101"/>
          </a:xfrm>
        </p:spPr>
        <p:txBody>
          <a:bodyPr>
            <a:normAutofit fontScale="77500" lnSpcReduction="20000"/>
          </a:bodyPr>
          <a:lstStyle/>
          <a:p>
            <a:pPr marL="457200" indent="-457200" algn="just">
              <a:buFont typeface="+mj-lt"/>
              <a:buAutoNum type="alphaUcPeriod"/>
              <a:defRPr/>
            </a:pPr>
            <a:r>
              <a:rPr lang="it-IT" b="1" dirty="0">
                <a:solidFill>
                  <a:srgbClr val="FFFF00"/>
                </a:solidFill>
                <a:effectLst>
                  <a:outerShdw blurRad="38100" dist="38100" dir="2700000" algn="tl">
                    <a:srgbClr val="000000">
                      <a:alpha val="43137"/>
                    </a:srgbClr>
                  </a:outerShdw>
                </a:effectLst>
              </a:rPr>
              <a:t>AREA DEGLI INDICATORI ISTITUZIONALI</a:t>
            </a:r>
            <a:r>
              <a:rPr lang="it-IT" b="1" dirty="0">
                <a:effectLst>
                  <a:outerShdw blurRad="38100" dist="38100" dir="2700000" algn="tl">
                    <a:srgbClr val="000000">
                      <a:alpha val="43137"/>
                    </a:srgbClr>
                  </a:outerShdw>
                </a:effectLst>
              </a:rPr>
              <a:t>: </a:t>
            </a:r>
            <a:r>
              <a:rPr lang="it-IT" dirty="0"/>
              <a:t>comprende i cosiddetti “</a:t>
            </a:r>
            <a:r>
              <a:rPr lang="it-IT" b="1" dirty="0"/>
              <a:t>eventi sentinella</a:t>
            </a:r>
            <a:r>
              <a:rPr lang="it-IT" dirty="0"/>
              <a:t>” come gli indici infortunistici, le assenze per malattia, il turn-over, i procedimenti disciplinari e le sanzioni, le segnalazioni specifiche al medico competente, ecc.</a:t>
            </a:r>
          </a:p>
          <a:p>
            <a:pPr marL="457200" indent="-457200" algn="just">
              <a:buFont typeface="+mj-lt"/>
              <a:buAutoNum type="alphaUcPeriod"/>
              <a:defRPr/>
            </a:pPr>
            <a:r>
              <a:rPr lang="it-IT" b="1" dirty="0">
                <a:solidFill>
                  <a:srgbClr val="FFFF00"/>
                </a:solidFill>
                <a:effectLst>
                  <a:outerShdw blurRad="38100" dist="38100" dir="2700000" algn="tl">
                    <a:srgbClr val="000000">
                      <a:alpha val="43137"/>
                    </a:srgbClr>
                  </a:outerShdw>
                </a:effectLst>
              </a:rPr>
              <a:t>AREA DEL CONTESTO DEL LAVORO</a:t>
            </a:r>
            <a:r>
              <a:rPr lang="it-IT" b="1" dirty="0">
                <a:effectLst>
                  <a:outerShdw blurRad="38100" dist="38100" dir="2700000" algn="tl">
                    <a:srgbClr val="000000">
                      <a:alpha val="43137"/>
                    </a:srgbClr>
                  </a:outerShdw>
                </a:effectLst>
              </a:rPr>
              <a:t>: </a:t>
            </a:r>
            <a:r>
              <a:rPr lang="it-IT" dirty="0"/>
              <a:t>comprende il ruolo nell’ambito dell’organizzazione, l’autonomia decisionale ed il controllo sul lavoro, i conflitti interpersonali, l’evoluzione e lo sviluppo di carriera, la comunicazione all’interno del luogo di lavoro, ecc.</a:t>
            </a:r>
          </a:p>
          <a:p>
            <a:pPr marL="457200" indent="-457200" algn="just">
              <a:buFont typeface="+mj-lt"/>
              <a:buAutoNum type="alphaUcPeriod"/>
              <a:defRPr/>
            </a:pPr>
            <a:r>
              <a:rPr lang="it-IT" b="1" dirty="0">
                <a:solidFill>
                  <a:srgbClr val="FFFF00"/>
                </a:solidFill>
                <a:effectLst>
                  <a:outerShdw blurRad="38100" dist="38100" dir="2700000" algn="tl">
                    <a:srgbClr val="000000">
                      <a:alpha val="43137"/>
                    </a:srgbClr>
                  </a:outerShdw>
                </a:effectLst>
              </a:rPr>
              <a:t>AREA DEL CONTENUTO DEL LAVORO</a:t>
            </a:r>
            <a:r>
              <a:rPr lang="it-IT" b="1" dirty="0">
                <a:effectLst>
                  <a:outerShdw blurRad="38100" dist="38100" dir="2700000" algn="tl">
                    <a:srgbClr val="000000">
                      <a:alpha val="43137"/>
                    </a:srgbClr>
                  </a:outerShdw>
                </a:effectLst>
              </a:rPr>
              <a:t>: </a:t>
            </a:r>
            <a:r>
              <a:rPr lang="it-IT" dirty="0"/>
              <a:t>comprende l’ambiente di lavoro e le attrezzature, i carichi e i ritmi di lavoro, l’orario e i turni di lavoro, la corrispondenza tra le competenze dei dipendenti ed i requisiti professionali richiesti, ecc.</a:t>
            </a:r>
            <a:endParaRPr lang="it-IT" b="1" dirty="0"/>
          </a:p>
          <a:p>
            <a:endParaRPr lang="it-IT"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964488" cy="1143000"/>
          </a:xfrm>
        </p:spPr>
        <p:txBody>
          <a:bodyPr>
            <a:noAutofit/>
          </a:bodyPr>
          <a:lstStyle/>
          <a:p>
            <a:r>
              <a:rPr lang="it-IT" sz="2000" b="1" dirty="0">
                <a:solidFill>
                  <a:srgbClr val="FFFF00"/>
                </a:solidFill>
                <a:effectLst>
                  <a:outerShdw blurRad="38100" dist="38100" dir="2700000" algn="tl">
                    <a:srgbClr val="000000">
                      <a:alpha val="43137"/>
                    </a:srgbClr>
                  </a:outerShdw>
                </a:effectLst>
              </a:rPr>
              <a:t>STRESS LAVORO-CORRELATO: </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LA VALUTAZIONE PRELIMINARE E LA VALUTAZIONE APPROFONDITA</a:t>
            </a:r>
            <a:br>
              <a:rPr lang="it-IT" sz="2000" b="1" dirty="0">
                <a:solidFill>
                  <a:srgbClr val="FFFF00"/>
                </a:solidFill>
                <a:effectLst>
                  <a:outerShdw blurRad="38100" dist="38100" dir="2700000" algn="tl">
                    <a:srgbClr val="000000">
                      <a:alpha val="43137"/>
                    </a:srgbClr>
                  </a:outerShdw>
                </a:effectLst>
              </a:rPr>
            </a:br>
            <a:r>
              <a:rPr lang="it-IT" sz="1400" b="1" dirty="0">
                <a:solidFill>
                  <a:srgbClr val="FFFF00"/>
                </a:solidFill>
              </a:rPr>
              <a:t>(secondo le indicazioni della Commissione Consultiva permanente presso il Ministero del Lavoro)</a:t>
            </a:r>
          </a:p>
        </p:txBody>
      </p:sp>
      <p:sp>
        <p:nvSpPr>
          <p:cNvPr id="3" name="Segnaposto contenuto 2"/>
          <p:cNvSpPr>
            <a:spLocks noGrp="1"/>
          </p:cNvSpPr>
          <p:nvPr>
            <p:ph idx="1"/>
          </p:nvPr>
        </p:nvSpPr>
        <p:spPr>
          <a:xfrm>
            <a:off x="467544" y="1628800"/>
            <a:ext cx="8229600" cy="4896544"/>
          </a:xfrm>
        </p:spPr>
        <p:txBody>
          <a:bodyPr>
            <a:normAutofit/>
          </a:bodyPr>
          <a:lstStyle/>
          <a:p>
            <a:r>
              <a:rPr lang="it-IT" sz="2800" spc="30" dirty="0"/>
              <a:t>La rilevazione effettuata analizzando e ponderando gli indicatori afferenti alle tre macro-aree degli indicatori istituzionali, del contesto e del contenuto del lavoro configura la </a:t>
            </a:r>
            <a:r>
              <a:rPr lang="it-IT" sz="2800" spc="30" dirty="0">
                <a:effectLst>
                  <a:outerShdw blurRad="38100" dist="38100" dir="2700000" algn="tl">
                    <a:srgbClr val="000000">
                      <a:alpha val="43137"/>
                    </a:srgbClr>
                  </a:outerShdw>
                </a:effectLst>
              </a:rPr>
              <a:t>“</a:t>
            </a:r>
            <a:r>
              <a:rPr lang="it-IT" sz="2800" spc="30" dirty="0">
                <a:solidFill>
                  <a:srgbClr val="FFFF00"/>
                </a:solidFill>
                <a:effectLst>
                  <a:outerShdw blurRad="38100" dist="38100" dir="2700000" algn="tl">
                    <a:srgbClr val="000000">
                      <a:alpha val="43137"/>
                    </a:srgbClr>
                  </a:outerShdw>
                </a:effectLst>
              </a:rPr>
              <a:t>valutazione preliminare</a:t>
            </a:r>
            <a:r>
              <a:rPr lang="it-IT" sz="2800" spc="30" dirty="0">
                <a:effectLst>
                  <a:outerShdw blurRad="38100" dist="38100" dir="2700000" algn="tl">
                    <a:srgbClr val="000000">
                      <a:alpha val="43137"/>
                    </a:srgbClr>
                  </a:outerShdw>
                </a:effectLst>
              </a:rPr>
              <a:t>” </a:t>
            </a:r>
            <a:r>
              <a:rPr lang="it-IT" sz="2800" spc="30" dirty="0"/>
              <a:t>(centrata sui fattori oggettivi), a cui deve o meno seguire, a seconda dei casi, la </a:t>
            </a:r>
            <a:r>
              <a:rPr lang="it-IT" sz="2800" spc="30" dirty="0">
                <a:effectLst>
                  <a:outerShdw blurRad="38100" dist="38100" dir="2700000" algn="tl">
                    <a:srgbClr val="000000">
                      <a:alpha val="43137"/>
                    </a:srgbClr>
                  </a:outerShdw>
                </a:effectLst>
              </a:rPr>
              <a:t>“</a:t>
            </a:r>
            <a:r>
              <a:rPr lang="it-IT" sz="2800" spc="30" dirty="0">
                <a:solidFill>
                  <a:srgbClr val="FFFF00"/>
                </a:solidFill>
                <a:effectLst>
                  <a:outerShdw blurRad="38100" dist="38100" dir="2700000" algn="tl">
                    <a:srgbClr val="000000">
                      <a:alpha val="43137"/>
                    </a:srgbClr>
                  </a:outerShdw>
                </a:effectLst>
              </a:rPr>
              <a:t>valutazione approfondita</a:t>
            </a:r>
            <a:r>
              <a:rPr lang="it-IT" sz="2800" spc="30" dirty="0">
                <a:effectLst>
                  <a:outerShdw blurRad="38100" dist="38100" dir="2700000" algn="tl">
                    <a:srgbClr val="000000">
                      <a:alpha val="43137"/>
                    </a:srgbClr>
                  </a:outerShdw>
                </a:effectLst>
              </a:rPr>
              <a:t>” </a:t>
            </a:r>
            <a:r>
              <a:rPr lang="it-IT" sz="2800" spc="30" dirty="0"/>
              <a:t>(estesa ai fattori soggettivi)</a:t>
            </a:r>
          </a:p>
          <a:p>
            <a:pPr>
              <a:buNone/>
            </a:pPr>
            <a:endParaRPr lang="it-IT"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260648"/>
            <a:ext cx="8507288" cy="1143000"/>
          </a:xfrm>
        </p:spPr>
        <p:txBody>
          <a:bodyPr>
            <a:normAutofit fontScale="90000"/>
          </a:bodyPr>
          <a:lstStyle/>
          <a:p>
            <a:r>
              <a:rPr lang="it-IT" sz="2200" b="1" dirty="0">
                <a:solidFill>
                  <a:srgbClr val="FFFF00"/>
                </a:solidFill>
                <a:effectLst>
                  <a:outerShdw blurRad="38100" dist="38100" dir="2700000" algn="tl">
                    <a:srgbClr val="000000">
                      <a:alpha val="43137"/>
                    </a:srgbClr>
                  </a:outerShdw>
                </a:effectLst>
              </a:rPr>
              <a:t>STRESS LAVORO-CORRELATO: </a:t>
            </a:r>
            <a:br>
              <a:rPr lang="it-IT" sz="2200" b="1" dirty="0">
                <a:solidFill>
                  <a:srgbClr val="FFFF00"/>
                </a:solidFill>
                <a:effectLst>
                  <a:outerShdw blurRad="38100" dist="38100" dir="2700000" algn="tl">
                    <a:srgbClr val="000000">
                      <a:alpha val="43137"/>
                    </a:srgbClr>
                  </a:outerShdw>
                </a:effectLst>
              </a:rPr>
            </a:br>
            <a:r>
              <a:rPr lang="it-IT" sz="2200" b="1" dirty="0">
                <a:solidFill>
                  <a:srgbClr val="FFFF00"/>
                </a:solidFill>
                <a:effectLst>
                  <a:outerShdw blurRad="38100" dist="38100" dir="2700000" algn="tl">
                    <a:srgbClr val="000000">
                      <a:alpha val="43137"/>
                    </a:srgbClr>
                  </a:outerShdw>
                </a:effectLst>
              </a:rPr>
              <a:t>LE CONSEGUENZE DELLA VALUTAZIONE PRELIMINARE</a:t>
            </a:r>
            <a:br>
              <a:rPr lang="it-IT" sz="2200" b="1" dirty="0">
                <a:solidFill>
                  <a:srgbClr val="FFFF00"/>
                </a:solidFill>
                <a:effectLst>
                  <a:outerShdw blurRad="38100" dist="38100" dir="2700000" algn="tl">
                    <a:srgbClr val="000000">
                      <a:alpha val="43137"/>
                    </a:srgbClr>
                  </a:outerShdw>
                </a:effectLst>
              </a:rPr>
            </a:br>
            <a:r>
              <a:rPr lang="it-IT" sz="1600" b="1" dirty="0">
                <a:solidFill>
                  <a:srgbClr val="FFFF00"/>
                </a:solidFill>
              </a:rPr>
              <a:t>(secondo le indicazioni della Commissione Consultiva permanente presso il Ministero del Lavoro)</a:t>
            </a:r>
            <a:br>
              <a:rPr lang="it-IT" sz="6600" dirty="0">
                <a:solidFill>
                  <a:prstClr val="black"/>
                </a:solidFill>
              </a:rPr>
            </a:br>
            <a:endParaRPr lang="it-IT" dirty="0"/>
          </a:p>
        </p:txBody>
      </p:sp>
      <p:sp>
        <p:nvSpPr>
          <p:cNvPr id="3" name="Segnaposto contenuto 2"/>
          <p:cNvSpPr>
            <a:spLocks noGrp="1"/>
          </p:cNvSpPr>
          <p:nvPr>
            <p:ph idx="1"/>
          </p:nvPr>
        </p:nvSpPr>
        <p:spPr>
          <a:xfrm>
            <a:off x="251520" y="1196752"/>
            <a:ext cx="8435280" cy="5400600"/>
          </a:xfrm>
        </p:spPr>
        <p:txBody>
          <a:bodyPr>
            <a:normAutofit fontScale="70000" lnSpcReduction="20000"/>
          </a:bodyPr>
          <a:lstStyle/>
          <a:p>
            <a:pPr marL="357188" indent="-357188">
              <a:lnSpc>
                <a:spcPct val="120000"/>
              </a:lnSpc>
              <a:buFont typeface="+mj-lt"/>
              <a:buAutoNum type="alphaUcPeriod"/>
              <a:defRPr/>
            </a:pPr>
            <a:r>
              <a:rPr lang="it-IT" dirty="0">
                <a:solidFill>
                  <a:srgbClr val="FFFF00"/>
                </a:solidFill>
                <a:effectLst>
                  <a:outerShdw blurRad="38100" dist="38100" dir="2700000" algn="tl">
                    <a:srgbClr val="000000">
                      <a:alpha val="43137"/>
                    </a:srgbClr>
                  </a:outerShdw>
                </a:effectLst>
              </a:rPr>
              <a:t>ASSENZA </a:t>
            </a:r>
            <a:r>
              <a:rPr lang="it-IT" dirty="0" err="1">
                <a:solidFill>
                  <a:srgbClr val="FFFF00"/>
                </a:solidFill>
                <a:effectLst>
                  <a:outerShdw blurRad="38100" dist="38100" dir="2700000" algn="tl">
                    <a:srgbClr val="000000">
                      <a:alpha val="43137"/>
                    </a:srgbClr>
                  </a:outerShdw>
                </a:effectLst>
              </a:rPr>
              <a:t>DI</a:t>
            </a:r>
            <a:r>
              <a:rPr lang="it-IT" dirty="0">
                <a:solidFill>
                  <a:srgbClr val="FFFF00"/>
                </a:solidFill>
                <a:effectLst>
                  <a:outerShdw blurRad="38100" dist="38100" dir="2700000" algn="tl">
                    <a:srgbClr val="000000">
                      <a:alpha val="43137"/>
                    </a:srgbClr>
                  </a:outerShdw>
                </a:effectLst>
              </a:rPr>
              <a:t> SIGNIFICATIVI ELEMENTI </a:t>
            </a:r>
            <a:r>
              <a:rPr lang="it-IT" dirty="0" err="1">
                <a:solidFill>
                  <a:srgbClr val="FFFF00"/>
                </a:solidFill>
                <a:effectLst>
                  <a:outerShdw blurRad="38100" dist="38100" dir="2700000" algn="tl">
                    <a:srgbClr val="000000">
                      <a:alpha val="43137"/>
                    </a:srgbClr>
                  </a:outerShdw>
                </a:effectLst>
              </a:rPr>
              <a:t>DI</a:t>
            </a:r>
            <a:r>
              <a:rPr lang="it-IT" dirty="0">
                <a:solidFill>
                  <a:srgbClr val="FFFF00"/>
                </a:solidFill>
                <a:effectLst>
                  <a:outerShdw blurRad="38100" dist="38100" dir="2700000" algn="tl">
                    <a:srgbClr val="000000">
                      <a:alpha val="43137"/>
                    </a:srgbClr>
                  </a:outerShdw>
                </a:effectLst>
              </a:rPr>
              <a:t> RISCHIO</a:t>
            </a:r>
            <a:r>
              <a:rPr lang="it-IT" dirty="0"/>
              <a:t>: il datore di lavoro ne rende conto nel documento di valutazione del rischio e prevede un piano di monitoraggio (esempio: rivalutazione a due anni).</a:t>
            </a:r>
          </a:p>
          <a:p>
            <a:pPr marL="357188" indent="-357188">
              <a:lnSpc>
                <a:spcPct val="120000"/>
              </a:lnSpc>
              <a:buFont typeface="+mj-lt"/>
              <a:buAutoNum type="alphaUcPeriod"/>
              <a:defRPr/>
            </a:pPr>
            <a:endParaRPr lang="it-IT" dirty="0">
              <a:solidFill>
                <a:srgbClr val="FFFF00"/>
              </a:solidFill>
              <a:effectLst>
                <a:outerShdw blurRad="38100" dist="38100" dir="2700000" algn="tl">
                  <a:srgbClr val="000000">
                    <a:alpha val="43137"/>
                  </a:srgbClr>
                </a:outerShdw>
              </a:effectLst>
            </a:endParaRPr>
          </a:p>
          <a:p>
            <a:pPr marL="357188" indent="-357188">
              <a:lnSpc>
                <a:spcPct val="120000"/>
              </a:lnSpc>
              <a:buFont typeface="+mj-lt"/>
              <a:buAutoNum type="alphaUcPeriod"/>
              <a:defRPr/>
            </a:pPr>
            <a:r>
              <a:rPr lang="it-IT" dirty="0">
                <a:solidFill>
                  <a:srgbClr val="FFFF00"/>
                </a:solidFill>
                <a:effectLst>
                  <a:outerShdw blurRad="38100" dist="38100" dir="2700000" algn="tl">
                    <a:srgbClr val="000000">
                      <a:alpha val="43137"/>
                    </a:srgbClr>
                  </a:outerShdw>
                </a:effectLst>
              </a:rPr>
              <a:t>RILEVAZIONE </a:t>
            </a:r>
            <a:r>
              <a:rPr lang="it-IT" dirty="0" err="1">
                <a:solidFill>
                  <a:srgbClr val="FFFF00"/>
                </a:solidFill>
                <a:effectLst>
                  <a:outerShdw blurRad="38100" dist="38100" dir="2700000" algn="tl">
                    <a:srgbClr val="000000">
                      <a:alpha val="43137"/>
                    </a:srgbClr>
                  </a:outerShdw>
                </a:effectLst>
              </a:rPr>
              <a:t>DI</a:t>
            </a:r>
            <a:r>
              <a:rPr lang="it-IT" dirty="0">
                <a:solidFill>
                  <a:srgbClr val="FFFF00"/>
                </a:solidFill>
                <a:effectLst>
                  <a:outerShdw blurRad="38100" dist="38100" dir="2700000" algn="tl">
                    <a:srgbClr val="000000">
                      <a:alpha val="43137"/>
                    </a:srgbClr>
                  </a:outerShdw>
                </a:effectLst>
              </a:rPr>
              <a:t> ELEMENTI </a:t>
            </a:r>
            <a:r>
              <a:rPr lang="it-IT" dirty="0" err="1">
                <a:solidFill>
                  <a:srgbClr val="FFFF00"/>
                </a:solidFill>
                <a:effectLst>
                  <a:outerShdw blurRad="38100" dist="38100" dir="2700000" algn="tl">
                    <a:srgbClr val="000000">
                      <a:alpha val="43137"/>
                    </a:srgbClr>
                  </a:outerShdw>
                </a:effectLst>
              </a:rPr>
              <a:t>DI</a:t>
            </a:r>
            <a:r>
              <a:rPr lang="it-IT" dirty="0">
                <a:solidFill>
                  <a:srgbClr val="FFFF00"/>
                </a:solidFill>
                <a:effectLst>
                  <a:outerShdw blurRad="38100" dist="38100" dir="2700000" algn="tl">
                    <a:srgbClr val="000000">
                      <a:alpha val="43137"/>
                    </a:srgbClr>
                  </a:outerShdw>
                </a:effectLst>
              </a:rPr>
              <a:t> RISCHIO CHE RICHIEDONO L’ATTIVAZIONE </a:t>
            </a:r>
            <a:r>
              <a:rPr lang="it-IT" dirty="0" err="1">
                <a:solidFill>
                  <a:srgbClr val="FFFF00"/>
                </a:solidFill>
                <a:effectLst>
                  <a:outerShdw blurRad="38100" dist="38100" dir="2700000" algn="tl">
                    <a:srgbClr val="000000">
                      <a:alpha val="43137"/>
                    </a:srgbClr>
                  </a:outerShdw>
                </a:effectLst>
              </a:rPr>
              <a:t>DI</a:t>
            </a:r>
            <a:r>
              <a:rPr lang="it-IT" dirty="0">
                <a:solidFill>
                  <a:srgbClr val="FFFF00"/>
                </a:solidFill>
                <a:effectLst>
                  <a:outerShdw blurRad="38100" dist="38100" dir="2700000" algn="tl">
                    <a:srgbClr val="000000">
                      <a:alpha val="43137"/>
                    </a:srgbClr>
                  </a:outerShdw>
                </a:effectLst>
              </a:rPr>
              <a:t> MISURE CORRETTIVE:</a:t>
            </a:r>
            <a:r>
              <a:rPr lang="it-IT" b="1" dirty="0">
                <a:effectLst>
                  <a:outerShdw blurRad="38100" dist="38100" dir="2700000" algn="tl">
                    <a:srgbClr val="000000">
                      <a:alpha val="43137"/>
                    </a:srgbClr>
                  </a:outerShdw>
                </a:effectLst>
              </a:rPr>
              <a:t> </a:t>
            </a:r>
            <a:r>
              <a:rPr lang="it-IT" dirty="0"/>
              <a:t> il datore di lavoro deve pianificare ed adottare opportuni interventi correttivi di natura organizzativa, tecnica, procedurale, comunicativa, formativa, ecc. rivalutando ad un tempo prefissato i livelli di rischio. Se essi sono rientrati nell’ambito di cui al punto precedente, si procede di conseguenza, se risultano ancora elevati, si passa al punto successivo.</a:t>
            </a:r>
            <a:endParaRPr lang="it-IT" b="1" dirty="0">
              <a:effectLst>
                <a:outerShdw blurRad="38100" dist="38100" dir="2700000" algn="tl">
                  <a:srgbClr val="000000">
                    <a:alpha val="43137"/>
                  </a:srgbClr>
                </a:outerShdw>
              </a:effectLst>
            </a:endParaRPr>
          </a:p>
          <a:p>
            <a:endParaRPr lang="it-IT"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Group 2"/>
          <p:cNvGraphicFramePr>
            <a:graphicFrameLocks noGrp="1"/>
          </p:cNvGraphicFramePr>
          <p:nvPr>
            <p:extLst>
              <p:ext uri="{D42A27DB-BD31-4B8C-83A1-F6EECF244321}">
                <p14:modId xmlns:p14="http://schemas.microsoft.com/office/powerpoint/2010/main" val="4113632503"/>
              </p:ext>
            </p:extLst>
          </p:nvPr>
        </p:nvGraphicFramePr>
        <p:xfrm>
          <a:off x="0" y="0"/>
          <a:ext cx="9144000" cy="6984706"/>
        </p:xfrm>
        <a:graphic>
          <a:graphicData uri="http://schemas.openxmlformats.org/drawingml/2006/table">
            <a:tbl>
              <a:tblPr/>
              <a:tblGrid>
                <a:gridCol w="2286000">
                  <a:extLst>
                    <a:ext uri="{9D8B030D-6E8A-4147-A177-3AD203B41FA5}">
                      <a16:colId xmlns:a16="http://schemas.microsoft.com/office/drawing/2014/main" val="20000"/>
                    </a:ext>
                  </a:extLst>
                </a:gridCol>
                <a:gridCol w="2287588">
                  <a:extLst>
                    <a:ext uri="{9D8B030D-6E8A-4147-A177-3AD203B41FA5}">
                      <a16:colId xmlns:a16="http://schemas.microsoft.com/office/drawing/2014/main" val="20001"/>
                    </a:ext>
                  </a:extLst>
                </a:gridCol>
                <a:gridCol w="2284412">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695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600" b="1" i="0" u="none" strike="noStrike" cap="none" normalizeH="0" baseline="0" dirty="0">
                          <a:ln>
                            <a:noFill/>
                          </a:ln>
                          <a:solidFill>
                            <a:srgbClr val="FFFF00"/>
                          </a:solidFill>
                          <a:effectLst>
                            <a:outerShdw blurRad="38100" dist="38100" dir="2700000" algn="tl">
                              <a:srgbClr val="000000"/>
                            </a:outerShdw>
                          </a:effectLst>
                          <a:latin typeface="Arial" charset="0"/>
                        </a:rPr>
                        <a:t>Rischi per la sicurezza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600" b="1" i="0" u="none" strike="noStrike" cap="none" normalizeH="0" baseline="0" dirty="0">
                          <a:ln>
                            <a:noFill/>
                          </a:ln>
                          <a:solidFill>
                            <a:srgbClr val="FFFF00"/>
                          </a:solidFill>
                          <a:effectLst>
                            <a:outerShdw blurRad="38100" dist="38100" dir="2700000" algn="tl">
                              <a:srgbClr val="000000"/>
                            </a:outerShdw>
                          </a:effectLst>
                          <a:latin typeface="Arial" charset="0"/>
                        </a:rPr>
                        <a:t>Rischi </a:t>
                      </a:r>
                      <a:r>
                        <a:rPr kumimoji="0" lang="it-IT" sz="1600" b="1" i="0" u="none" strike="noStrike" cap="none" normalizeH="0" baseline="0" dirty="0" err="1">
                          <a:ln>
                            <a:noFill/>
                          </a:ln>
                          <a:solidFill>
                            <a:srgbClr val="FFFF00"/>
                          </a:solidFill>
                          <a:effectLst>
                            <a:outerShdw blurRad="38100" dist="38100" dir="2700000" algn="tl">
                              <a:srgbClr val="000000"/>
                            </a:outerShdw>
                          </a:effectLst>
                          <a:latin typeface="Arial" charset="0"/>
                        </a:rPr>
                        <a:t>igienico-ambientali</a:t>
                      </a:r>
                      <a:endParaRPr kumimoji="0" lang="it-IT" sz="1600" b="1" i="0" u="none" strike="noStrike" cap="none" normalizeH="0" baseline="0" dirty="0">
                        <a:ln>
                          <a:noFill/>
                        </a:ln>
                        <a:solidFill>
                          <a:srgbClr val="FFFF00"/>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600" b="1" i="0" u="none" strike="noStrike" cap="none" normalizeH="0" baseline="0" dirty="0">
                          <a:ln>
                            <a:noFill/>
                          </a:ln>
                          <a:solidFill>
                            <a:srgbClr val="FFFF00"/>
                          </a:solidFill>
                          <a:effectLst>
                            <a:outerShdw blurRad="38100" dist="38100" dir="2700000" algn="tl">
                              <a:srgbClr val="000000"/>
                            </a:outerShdw>
                          </a:effectLst>
                          <a:latin typeface="Arial" charset="0"/>
                        </a:rPr>
                        <a:t>Rischi organizzativi</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600" b="1" i="0" u="none" strike="noStrike" cap="none" normalizeH="0" baseline="0" dirty="0">
                          <a:ln>
                            <a:noFill/>
                          </a:ln>
                          <a:solidFill>
                            <a:srgbClr val="FFFF00"/>
                          </a:solidFill>
                          <a:effectLst>
                            <a:outerShdw blurRad="38100" dist="38100" dir="2700000" algn="tl">
                              <a:srgbClr val="000000"/>
                            </a:outerShdw>
                          </a:effectLst>
                          <a:latin typeface="Arial" charset="0"/>
                        </a:rPr>
                        <a:t>Rischi psicosociali</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Uso veicoli di servizio</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rPr>
                        <a:t>Rumore (poligoni di tiro, traffico veicolare, servizio a bordo di elicotteri e natanti, orchestrali, lavoro in cuffia) e vibrazioni</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Turnazioni, missioni fuori sede. Lavoro straordinario non programmato.</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dirty="0">
                          <a:ln>
                            <a:noFill/>
                          </a:ln>
                          <a:solidFill>
                            <a:schemeClr val="tx1">
                              <a:lumMod val="95000"/>
                            </a:schemeClr>
                          </a:solidFill>
                          <a:effectLst>
                            <a:outerShdw blurRad="38100" dist="38100" dir="2700000" algn="tl">
                              <a:srgbClr val="000000"/>
                            </a:outerShdw>
                          </a:effectLst>
                          <a:latin typeface="Arial" charset="0"/>
                        </a:rPr>
                        <a:t>Eventi traumatici stressanti acuti e cronici insiti nell’attività di servizio</a:t>
                      </a:r>
                      <a:r>
                        <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rPr>
                        <a: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95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Rischio aggressione/colluttazione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Polvere di piombo (istruttori di tiro)</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rPr>
                        <a:t>Posture obbligate e continuative. Uso di giubbetto antiproiettile.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Esposizione a fattori climatici avversi</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rPr>
                        <a:t>Sostanze chimiche (polizia scientifica, armaioli, reparto volo)</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95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Esposizione a inquinanti atmosferici</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Agenti biologici (addetti ai laboratori, polizia scientifica, cinofili, reparto a cavallo, servizi per immigrazione)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Esposizione a raggi ultravioletti</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Videoterminale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95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Alte pressioni (sommozzatori)</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Raggi X (varchi)</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84203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it-IT" sz="1300" b="0" i="0" u="none" strike="noStrike" cap="none" normalizeH="0" baseline="0">
                          <a:ln>
                            <a:noFill/>
                          </a:ln>
                          <a:solidFill>
                            <a:schemeClr val="tx1"/>
                          </a:solidFill>
                          <a:effectLst>
                            <a:outerShdw blurRad="38100" dist="38100" dir="2700000" algn="tl">
                              <a:srgbClr val="000000"/>
                            </a:outerShdw>
                          </a:effectLst>
                          <a:latin typeface="Arial" charset="0"/>
                        </a:rPr>
                        <a:t>CEM (metal detector, radio portatile)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it-IT" sz="13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4" name="Rettangolo 3"/>
          <p:cNvSpPr/>
          <p:nvPr/>
        </p:nvSpPr>
        <p:spPr>
          <a:xfrm rot="-1080000">
            <a:off x="1214457" y="4616951"/>
            <a:ext cx="5926770" cy="646331"/>
          </a:xfrm>
          <a:prstGeom prst="rect">
            <a:avLst/>
          </a:prstGeom>
          <a:noFill/>
        </p:spPr>
        <p:txBody>
          <a:bodyPr wrap="square" lIns="91440" tIns="45720" rIns="91440" bIns="45720">
            <a:spAutoFit/>
          </a:bodyPr>
          <a:lstStyle/>
          <a:p>
            <a:pPr algn="ctr"/>
            <a:r>
              <a:rPr lang="it-IT" sz="3600" b="0" cap="none" spc="0" dirty="0">
                <a:ln w="0"/>
                <a:solidFill>
                  <a:schemeClr val="accent1">
                    <a:lumMod val="60000"/>
                    <a:lumOff val="40000"/>
                  </a:schemeClr>
                </a:solidFill>
                <a:effectLst>
                  <a:outerShdw blurRad="38100" dist="19050" dir="2700000" algn="tl" rotWithShape="0">
                    <a:schemeClr val="dk1">
                      <a:alpha val="40000"/>
                    </a:schemeClr>
                  </a:outerShdw>
                </a:effectLst>
              </a:rPr>
              <a:t>RISCHI POTENZIALI</a:t>
            </a:r>
          </a:p>
        </p:txBody>
      </p:sp>
      <p:sp>
        <p:nvSpPr>
          <p:cNvPr id="5" name="Rettangolo 4"/>
          <p:cNvSpPr/>
          <p:nvPr/>
        </p:nvSpPr>
        <p:spPr>
          <a:xfrm rot="-1080000">
            <a:off x="492710" y="2515020"/>
            <a:ext cx="8158580" cy="584775"/>
          </a:xfrm>
          <a:prstGeom prst="rect">
            <a:avLst/>
          </a:prstGeom>
          <a:noFill/>
        </p:spPr>
        <p:txBody>
          <a:bodyPr wrap="none" lIns="91440" tIns="45720" rIns="91440" bIns="45720">
            <a:spAutoFit/>
          </a:bodyPr>
          <a:lstStyle/>
          <a:p>
            <a:pPr algn="ctr"/>
            <a:r>
              <a:rPr lang="it-IT" sz="3200" b="0" cap="none" spc="0" dirty="0">
                <a:ln w="0"/>
                <a:solidFill>
                  <a:schemeClr val="accent1">
                    <a:lumMod val="60000"/>
                    <a:lumOff val="40000"/>
                  </a:schemeClr>
                </a:solidFill>
                <a:effectLst>
                  <a:outerShdw blurRad="38100" dist="19050" dir="2700000" algn="tl" rotWithShape="0">
                    <a:schemeClr val="dk1">
                      <a:alpha val="40000"/>
                    </a:schemeClr>
                  </a:outerShdw>
                </a:effectLst>
              </a:rPr>
              <a:t>RISCHI TRASVERSALI E LONGITUDINALI</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404664"/>
            <a:ext cx="9144000" cy="1143000"/>
          </a:xfrm>
        </p:spPr>
        <p:txBody>
          <a:bodyPr>
            <a:normAutofit fontScale="90000"/>
          </a:bodyPr>
          <a:lstStyle/>
          <a:p>
            <a:r>
              <a:rPr lang="it-IT" sz="2200" b="1" dirty="0">
                <a:solidFill>
                  <a:srgbClr val="FFFF00"/>
                </a:solidFill>
                <a:effectLst>
                  <a:outerShdw blurRad="38100" dist="38100" dir="2700000" algn="tl">
                    <a:srgbClr val="000000">
                      <a:alpha val="43137"/>
                    </a:srgbClr>
                  </a:outerShdw>
                </a:effectLst>
              </a:rPr>
              <a:t>STRESS LAVORO-CORRELATO: </a:t>
            </a:r>
            <a:br>
              <a:rPr lang="it-IT" sz="2200" b="1" dirty="0">
                <a:solidFill>
                  <a:srgbClr val="FFFF00"/>
                </a:solidFill>
                <a:effectLst>
                  <a:outerShdw blurRad="38100" dist="38100" dir="2700000" algn="tl">
                    <a:srgbClr val="000000">
                      <a:alpha val="43137"/>
                    </a:srgbClr>
                  </a:outerShdw>
                </a:effectLst>
              </a:rPr>
            </a:br>
            <a:r>
              <a:rPr lang="it-IT" sz="2200" b="1" dirty="0">
                <a:solidFill>
                  <a:srgbClr val="FFFF00"/>
                </a:solidFill>
                <a:effectLst>
                  <a:outerShdw blurRad="38100" dist="38100" dir="2700000" algn="tl">
                    <a:srgbClr val="000000">
                      <a:alpha val="43137"/>
                    </a:srgbClr>
                  </a:outerShdw>
                </a:effectLst>
              </a:rPr>
              <a:t>LA VALUTAZIONE APPROFONDITA</a:t>
            </a:r>
            <a:br>
              <a:rPr lang="it-IT" sz="2200" b="1" dirty="0">
                <a:solidFill>
                  <a:srgbClr val="FFFF00"/>
                </a:solidFill>
                <a:effectLst>
                  <a:outerShdw blurRad="38100" dist="38100" dir="2700000" algn="tl">
                    <a:srgbClr val="000000">
                      <a:alpha val="43137"/>
                    </a:srgbClr>
                  </a:outerShdw>
                </a:effectLst>
              </a:rPr>
            </a:br>
            <a:r>
              <a:rPr lang="it-IT" sz="1600" b="1" dirty="0">
                <a:solidFill>
                  <a:srgbClr val="FFFF00"/>
                </a:solidFill>
              </a:rPr>
              <a:t>(secondo le indicazioni della Commissione Consultiva permanente presso il Ministero del Lavoro)</a:t>
            </a:r>
            <a:br>
              <a:rPr lang="it-IT" sz="6600" dirty="0">
                <a:solidFill>
                  <a:prstClr val="black"/>
                </a:solidFill>
              </a:rPr>
            </a:br>
            <a:endParaRPr lang="it-IT" dirty="0"/>
          </a:p>
        </p:txBody>
      </p:sp>
      <p:sp>
        <p:nvSpPr>
          <p:cNvPr id="3" name="Segnaposto contenuto 2"/>
          <p:cNvSpPr>
            <a:spLocks noGrp="1"/>
          </p:cNvSpPr>
          <p:nvPr>
            <p:ph idx="1"/>
          </p:nvPr>
        </p:nvSpPr>
        <p:spPr/>
        <p:txBody>
          <a:bodyPr>
            <a:normAutofit fontScale="77500" lnSpcReduction="20000"/>
          </a:bodyPr>
          <a:lstStyle/>
          <a:p>
            <a:pPr>
              <a:lnSpc>
                <a:spcPct val="120000"/>
              </a:lnSpc>
            </a:pPr>
            <a:r>
              <a:rPr lang="it-IT" dirty="0">
                <a:solidFill>
                  <a:srgbClr val="FFFF00"/>
                </a:solidFill>
                <a:effectLst>
                  <a:outerShdw blurRad="38100" dist="38100" dir="2700000" algn="tl">
                    <a:srgbClr val="000000">
                      <a:alpha val="43137"/>
                    </a:srgbClr>
                  </a:outerShdw>
                </a:effectLst>
              </a:rPr>
              <a:t>EFFETTUAZIONE DELLA VALUTAZIONE APPROFONDITA</a:t>
            </a:r>
            <a:r>
              <a:rPr lang="it-IT" dirty="0">
                <a:solidFill>
                  <a:srgbClr val="FFFF00"/>
                </a:solidFill>
              </a:rPr>
              <a:t>: </a:t>
            </a:r>
            <a:r>
              <a:rPr lang="it-IT" dirty="0"/>
              <a:t>prevede la rilevazione della </a:t>
            </a:r>
            <a:r>
              <a:rPr lang="it-IT" dirty="0">
                <a:solidFill>
                  <a:srgbClr val="FFFF00"/>
                </a:solidFill>
              </a:rPr>
              <a:t>percezione soggettiva</a:t>
            </a:r>
            <a:r>
              <a:rPr lang="it-IT" dirty="0"/>
              <a:t> dei dipendenti sugli indicatori che fanno capo alle tre macro-aree prima descritte, attraverso </a:t>
            </a:r>
            <a:r>
              <a:rPr lang="it-IT" u="sng" dirty="0">
                <a:solidFill>
                  <a:srgbClr val="92D050"/>
                </a:solidFill>
              </a:rPr>
              <a:t>strumenti di rilevazione a carattere collettivo ed anonimo</a:t>
            </a:r>
            <a:r>
              <a:rPr lang="it-IT" dirty="0"/>
              <a:t>, indagine che può essere realizzata, nei contesti più numerosi, su un campione rappresentativo di dipendenti. I risultati così ottenuti faranno da guida per il datore di lavoro nel pianificare ed adottare ulteriori interventi correttivi, i cui effetti saranno a loro volta sottoposti a rivalutazione.</a:t>
            </a:r>
          </a:p>
          <a:p>
            <a:endParaRPr lang="it-IT"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14313" y="785794"/>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200" b="1" dirty="0">
                <a:solidFill>
                  <a:schemeClr val="tx2">
                    <a:lumMod val="75000"/>
                  </a:schemeClr>
                </a:solidFill>
                <a:effectLst>
                  <a:outerShdw blurRad="38100" dist="38100" dir="2700000" algn="tl">
                    <a:srgbClr val="000000">
                      <a:alpha val="43137"/>
                    </a:srgbClr>
                  </a:outerShdw>
                </a:effectLst>
              </a:rPr>
            </a:br>
            <a:r>
              <a:rPr lang="it-IT" sz="2200" b="1" dirty="0">
                <a:solidFill>
                  <a:schemeClr val="tx2">
                    <a:lumMod val="75000"/>
                  </a:schemeClr>
                </a:solidFill>
                <a:effectLst>
                  <a:outerShdw blurRad="38100" dist="38100" dir="2700000" algn="tl">
                    <a:srgbClr val="000000">
                      <a:alpha val="43137"/>
                    </a:srgbClr>
                  </a:outerShdw>
                </a:effectLst>
              </a:rPr>
              <a:t>L’ATTIVITÀ DEL “</a:t>
            </a:r>
            <a:r>
              <a:rPr lang="it-IT" sz="2200" b="1" i="1" dirty="0">
                <a:solidFill>
                  <a:schemeClr val="tx2">
                    <a:lumMod val="75000"/>
                  </a:schemeClr>
                </a:solidFill>
                <a:effectLst>
                  <a:outerShdw blurRad="38100" dist="38100" dir="2700000" algn="tl">
                    <a:srgbClr val="000000">
                      <a:alpha val="43137"/>
                    </a:srgbClr>
                  </a:outerShdw>
                </a:effectLst>
              </a:rPr>
              <a:t>GRUPPO </a:t>
            </a:r>
            <a:r>
              <a:rPr lang="it-IT" sz="2200" b="1" i="1" dirty="0" err="1">
                <a:solidFill>
                  <a:schemeClr val="tx2">
                    <a:lumMod val="75000"/>
                  </a:schemeClr>
                </a:solidFill>
                <a:effectLst>
                  <a:outerShdw blurRad="38100" dist="38100" dir="2700000" algn="tl">
                    <a:srgbClr val="000000">
                      <a:alpha val="43137"/>
                    </a:srgbClr>
                  </a:outerShdw>
                </a:effectLst>
              </a:rPr>
              <a:t>DI</a:t>
            </a:r>
            <a:r>
              <a:rPr lang="it-IT" sz="2200" b="1" i="1" dirty="0">
                <a:solidFill>
                  <a:schemeClr val="tx2">
                    <a:lumMod val="75000"/>
                  </a:schemeClr>
                </a:solidFill>
                <a:effectLst>
                  <a:outerShdw blurRad="38100" dist="38100" dir="2700000" algn="tl">
                    <a:srgbClr val="000000">
                      <a:alpha val="43137"/>
                    </a:srgbClr>
                  </a:outerShdw>
                </a:effectLst>
              </a:rPr>
              <a:t> LAVORO PER LA VALUTAZIONE </a:t>
            </a:r>
            <a:br>
              <a:rPr lang="it-IT" sz="2200" b="1" i="1" dirty="0">
                <a:solidFill>
                  <a:schemeClr val="tx2">
                    <a:lumMod val="75000"/>
                  </a:schemeClr>
                </a:solidFill>
                <a:effectLst>
                  <a:outerShdw blurRad="38100" dist="38100" dir="2700000" algn="tl">
                    <a:srgbClr val="000000">
                      <a:alpha val="43137"/>
                    </a:srgbClr>
                  </a:outerShdw>
                </a:effectLst>
              </a:rPr>
            </a:br>
            <a:r>
              <a:rPr lang="it-IT" sz="2200" b="1" i="1" dirty="0">
                <a:solidFill>
                  <a:schemeClr val="tx2">
                    <a:lumMod val="75000"/>
                  </a:schemeClr>
                </a:solidFill>
                <a:effectLst>
                  <a:outerShdw blurRad="38100" dist="38100" dir="2700000" algn="tl">
                    <a:srgbClr val="000000">
                      <a:alpha val="43137"/>
                    </a:srgbClr>
                  </a:outerShdw>
                </a:effectLst>
              </a:rPr>
              <a:t>DEL RISCHIO STRESS LAVORO-CORRELATO</a:t>
            </a:r>
            <a:r>
              <a:rPr lang="it-IT" sz="2200" b="1" dirty="0">
                <a:solidFill>
                  <a:schemeClr val="tx2">
                    <a:lumMod val="75000"/>
                  </a:schemeClr>
                </a:solidFill>
                <a:effectLst>
                  <a:outerShdw blurRad="38100" dist="38100" dir="2700000" algn="tl">
                    <a:srgbClr val="000000">
                      <a:alpha val="43137"/>
                    </a:srgbClr>
                  </a:outerShdw>
                </a:effectLst>
              </a:rPr>
              <a:t>”: </a:t>
            </a:r>
            <a:r>
              <a:rPr lang="it-IT" sz="2200" i="1" dirty="0">
                <a:solidFill>
                  <a:schemeClr val="tx2">
                    <a:lumMod val="75000"/>
                  </a:schemeClr>
                </a:solidFill>
              </a:rPr>
              <a:t>PRIMA FASE</a:t>
            </a:r>
            <a:br>
              <a:rPr lang="it-IT" sz="2200" b="1" dirty="0">
                <a:solidFill>
                  <a:schemeClr val="tx2">
                    <a:lumMod val="75000"/>
                  </a:schemeClr>
                </a:solidFill>
                <a:effectLst>
                  <a:outerShdw blurRad="38100" dist="38100" dir="2700000" algn="tl">
                    <a:srgbClr val="000000">
                      <a:alpha val="43137"/>
                    </a:srgbClr>
                  </a:outerShdw>
                </a:effectLst>
              </a:rPr>
            </a:br>
            <a:r>
              <a:rPr lang="it-IT" sz="2200" b="1" dirty="0">
                <a:solidFill>
                  <a:schemeClr val="tx2">
                    <a:lumMod val="75000"/>
                  </a:schemeClr>
                </a:solidFill>
                <a:effectLst>
                  <a:outerShdw blurRad="38100" dist="38100" dir="2700000" algn="tl">
                    <a:srgbClr val="000000">
                      <a:alpha val="43137"/>
                    </a:srgbClr>
                  </a:outerShdw>
                </a:effectLst>
              </a:rPr>
              <a:t> </a:t>
            </a:r>
            <a:br>
              <a:rPr lang="it-IT" sz="2200" b="1" dirty="0">
                <a:solidFill>
                  <a:schemeClr val="tx2">
                    <a:lumMod val="75000"/>
                  </a:schemeClr>
                </a:solidFill>
                <a:effectLst>
                  <a:outerShdw blurRad="38100" dist="38100" dir="2700000" algn="tl">
                    <a:srgbClr val="000000">
                      <a:alpha val="43137"/>
                    </a:srgbClr>
                  </a:outerShdw>
                </a:effectLst>
              </a:rPr>
            </a:br>
            <a:endParaRPr lang="it-IT" sz="22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28625" y="2071707"/>
            <a:ext cx="8229600" cy="4071937"/>
          </a:xfrm>
        </p:spPr>
        <p:txBody>
          <a:bodyPr>
            <a:normAutofit fontScale="77500" lnSpcReduction="20000"/>
          </a:bodyPr>
          <a:lstStyle/>
          <a:p>
            <a:pPr marL="0" indent="0" algn="just" eaLnBrk="1" hangingPunct="1">
              <a:lnSpc>
                <a:spcPts val="2800"/>
              </a:lnSpc>
              <a:buFont typeface="Arial" charset="0"/>
              <a:buNone/>
              <a:defRPr/>
            </a:pPr>
            <a:r>
              <a:rPr lang="it-IT" sz="2000" dirty="0"/>
              <a:t>IL GRUPPO DI LAVORO HA SVOLTO LA PRIMA FASE DEL COMPITO AFFIDATOGLI NEL PERIODO MARZO-MAGGIO 2011 PREDISPONENDO UNA BOZZA DI TRE CHECK-LIST SULLA BASE DELLE INDICAZIONI ISPESL-INAIL CON LA PROSPETTIVA DI ASSICURARE LA </a:t>
            </a:r>
            <a:r>
              <a:rPr lang="it-IT" sz="2000" b="1" dirty="0">
                <a:solidFill>
                  <a:srgbClr val="FFFF00"/>
                </a:solidFill>
                <a:effectLst>
                  <a:outerShdw blurRad="50800" dist="38100" dir="16200000" rotWithShape="0">
                    <a:prstClr val="black">
                      <a:alpha val="40000"/>
                    </a:prstClr>
                  </a:outerShdw>
                </a:effectLst>
              </a:rPr>
              <a:t>SPECIFICITÀ “POLIZIA” </a:t>
            </a:r>
            <a:r>
              <a:rPr lang="it-IT" sz="2000" dirty="0"/>
              <a:t>E LA SOSTANZIALE </a:t>
            </a:r>
            <a:r>
              <a:rPr lang="it-IT" sz="2000" b="1" dirty="0">
                <a:solidFill>
                  <a:srgbClr val="FFFF00"/>
                </a:solidFill>
                <a:effectLst>
                  <a:outerShdw blurRad="50800" dist="38100" dir="16200000" rotWithShape="0">
                    <a:prstClr val="black">
                      <a:alpha val="40000"/>
                    </a:prstClr>
                  </a:outerShdw>
                </a:effectLst>
              </a:rPr>
              <a:t>UNIFORMITÀ ED OMOGENEITÀ</a:t>
            </a:r>
            <a:r>
              <a:rPr lang="it-IT" sz="2000" dirty="0">
                <a:solidFill>
                  <a:srgbClr val="FFFF00"/>
                </a:solidFill>
              </a:rPr>
              <a:t> </a:t>
            </a:r>
            <a:r>
              <a:rPr lang="it-IT" sz="2000" dirty="0"/>
              <a:t>DEL PERCORSO VALUTATIVO DA EFFETTUARSI NELLE DIVERSE PARTIZIONI IN CUI SI ARTICOLA L’AMMINISTRAZIONE, MA CARATTERIZZATE DA UNA LIMITATA E NECESSARIA </a:t>
            </a:r>
            <a:r>
              <a:rPr lang="it-IT" sz="2000" b="1" dirty="0">
                <a:solidFill>
                  <a:srgbClr val="FFFF00"/>
                </a:solidFill>
                <a:effectLst>
                  <a:outerShdw blurRad="50800" dist="38100" dir="16200000" rotWithShape="0">
                    <a:prstClr val="black">
                      <a:alpha val="40000"/>
                    </a:prstClr>
                  </a:outerShdw>
                </a:effectLst>
              </a:rPr>
              <a:t>FLESSIBILITÀ</a:t>
            </a:r>
            <a:r>
              <a:rPr lang="it-IT" sz="2000" dirty="0"/>
              <a:t> PER PERMETTERE AI DATORI DI LAVORO DI POTER  DARE RILIEVO ALLE PECULIARITÀ DEI PROPRI AMBITI PROFESSIONALI, DATA L’IMPOSSIBILITÀ DI COGLIERE A PRIORI GLI INNUMEREVOLI FATTORI POTENZIALMENTE STRESSOGENI PRESENTI NEI VARI SETTORI DI IMPIEGO DEL PERSONALE.</a:t>
            </a:r>
            <a:endParaRPr lang="it-IT" sz="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01978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14313" y="785794"/>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400" b="1" dirty="0">
                <a:solidFill>
                  <a:schemeClr val="tx2">
                    <a:lumMod val="75000"/>
                  </a:schemeClr>
                </a:solidFill>
                <a:effectLst>
                  <a:outerShdw blurRad="38100" dist="38100" dir="2700000" algn="tl">
                    <a:srgbClr val="000000">
                      <a:alpha val="43137"/>
                    </a:srgbClr>
                  </a:outerShdw>
                </a:effectLst>
              </a:rPr>
            </a:br>
            <a:r>
              <a:rPr lang="it-IT" sz="2200" b="1" dirty="0">
                <a:solidFill>
                  <a:schemeClr val="tx2">
                    <a:lumMod val="75000"/>
                  </a:schemeClr>
                </a:solidFill>
                <a:effectLst>
                  <a:outerShdw blurRad="38100" dist="38100" dir="2700000" algn="tl">
                    <a:srgbClr val="000000">
                      <a:alpha val="43137"/>
                    </a:srgbClr>
                  </a:outerShdw>
                </a:effectLst>
              </a:rPr>
              <a:t>L’ATTIVITÀ DEL “</a:t>
            </a:r>
            <a:r>
              <a:rPr lang="it-IT" sz="2200" b="1" i="1" dirty="0">
                <a:solidFill>
                  <a:schemeClr val="tx2">
                    <a:lumMod val="75000"/>
                  </a:schemeClr>
                </a:solidFill>
                <a:effectLst>
                  <a:outerShdw blurRad="38100" dist="38100" dir="2700000" algn="tl">
                    <a:srgbClr val="000000">
                      <a:alpha val="43137"/>
                    </a:srgbClr>
                  </a:outerShdw>
                </a:effectLst>
              </a:rPr>
              <a:t>GRUPPO </a:t>
            </a:r>
            <a:r>
              <a:rPr lang="it-IT" sz="2200" b="1" i="1" dirty="0" err="1">
                <a:solidFill>
                  <a:schemeClr val="tx2">
                    <a:lumMod val="75000"/>
                  </a:schemeClr>
                </a:solidFill>
                <a:effectLst>
                  <a:outerShdw blurRad="38100" dist="38100" dir="2700000" algn="tl">
                    <a:srgbClr val="000000">
                      <a:alpha val="43137"/>
                    </a:srgbClr>
                  </a:outerShdw>
                </a:effectLst>
              </a:rPr>
              <a:t>DI</a:t>
            </a:r>
            <a:r>
              <a:rPr lang="it-IT" sz="2200" b="1" i="1" dirty="0">
                <a:solidFill>
                  <a:schemeClr val="tx2">
                    <a:lumMod val="75000"/>
                  </a:schemeClr>
                </a:solidFill>
                <a:effectLst>
                  <a:outerShdw blurRad="38100" dist="38100" dir="2700000" algn="tl">
                    <a:srgbClr val="000000">
                      <a:alpha val="43137"/>
                    </a:srgbClr>
                  </a:outerShdw>
                </a:effectLst>
              </a:rPr>
              <a:t> LAVORO PER LA VALUTAZIONE </a:t>
            </a:r>
            <a:br>
              <a:rPr lang="it-IT" sz="2200" b="1" i="1" dirty="0">
                <a:solidFill>
                  <a:schemeClr val="tx2">
                    <a:lumMod val="75000"/>
                  </a:schemeClr>
                </a:solidFill>
                <a:effectLst>
                  <a:outerShdw blurRad="38100" dist="38100" dir="2700000" algn="tl">
                    <a:srgbClr val="000000">
                      <a:alpha val="43137"/>
                    </a:srgbClr>
                  </a:outerShdw>
                </a:effectLst>
              </a:rPr>
            </a:br>
            <a:r>
              <a:rPr lang="it-IT" sz="2200" b="1" i="1" dirty="0">
                <a:solidFill>
                  <a:schemeClr val="tx2">
                    <a:lumMod val="75000"/>
                  </a:schemeClr>
                </a:solidFill>
                <a:effectLst>
                  <a:outerShdw blurRad="38100" dist="38100" dir="2700000" algn="tl">
                    <a:srgbClr val="000000">
                      <a:alpha val="43137"/>
                    </a:srgbClr>
                  </a:outerShdw>
                </a:effectLst>
              </a:rPr>
              <a:t>DEL RISCHIO STRESS LAVORO-CORRELATO</a:t>
            </a:r>
            <a:r>
              <a:rPr lang="it-IT" sz="2200" b="1" dirty="0">
                <a:solidFill>
                  <a:schemeClr val="tx2">
                    <a:lumMod val="75000"/>
                  </a:schemeClr>
                </a:solidFill>
                <a:effectLst>
                  <a:outerShdw blurRad="38100" dist="38100" dir="2700000" algn="tl">
                    <a:srgbClr val="000000">
                      <a:alpha val="43137"/>
                    </a:srgbClr>
                  </a:outerShdw>
                </a:effectLst>
              </a:rPr>
              <a:t>”: </a:t>
            </a:r>
            <a:r>
              <a:rPr lang="it-IT" sz="2200" i="1" dirty="0">
                <a:solidFill>
                  <a:schemeClr val="tx2">
                    <a:lumMod val="75000"/>
                  </a:schemeClr>
                </a:solidFill>
              </a:rPr>
              <a:t>PRIMA FASE</a:t>
            </a:r>
            <a:br>
              <a:rPr lang="it-IT" sz="22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 </a:t>
            </a:r>
            <a:br>
              <a:rPr lang="it-IT" sz="2000" b="1" dirty="0">
                <a:solidFill>
                  <a:schemeClr val="tx2">
                    <a:lumMod val="75000"/>
                  </a:schemeClr>
                </a:solidFill>
                <a:effectLst>
                  <a:outerShdw blurRad="38100" dist="38100" dir="2700000" algn="tl">
                    <a:srgbClr val="000000">
                      <a:alpha val="43137"/>
                    </a:srgbClr>
                  </a:outerShdw>
                </a:effectLst>
              </a:rPr>
            </a:br>
            <a:endParaRPr lang="it-IT" sz="20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85804" y="1928802"/>
            <a:ext cx="8229600" cy="4071937"/>
          </a:xfrm>
        </p:spPr>
        <p:txBody>
          <a:bodyPr>
            <a:normAutofit fontScale="77500" lnSpcReduction="20000"/>
          </a:bodyPr>
          <a:lstStyle/>
          <a:p>
            <a:pPr marL="87313" indent="-87313" algn="just" eaLnBrk="1" hangingPunct="1">
              <a:lnSpc>
                <a:spcPts val="2700"/>
              </a:lnSpc>
              <a:defRPr/>
            </a:pPr>
            <a:r>
              <a:rPr lang="it-IT" sz="2000" dirty="0"/>
              <a:t>SI È RITENUTO </a:t>
            </a:r>
            <a:r>
              <a:rPr lang="it-IT" sz="2000" dirty="0" err="1"/>
              <a:t>DI</a:t>
            </a:r>
            <a:r>
              <a:rPr lang="it-IT" sz="2000" dirty="0"/>
              <a:t> DOVER INDIVIDUARE, COME PRINCIPIO </a:t>
            </a:r>
            <a:r>
              <a:rPr lang="it-IT" sz="2000" dirty="0" err="1"/>
              <a:t>DI</a:t>
            </a:r>
            <a:r>
              <a:rPr lang="it-IT" sz="2000" dirty="0"/>
              <a:t> MASSIMA, NEL </a:t>
            </a:r>
            <a:r>
              <a:rPr lang="it-IT" sz="2000" b="1" dirty="0">
                <a:solidFill>
                  <a:srgbClr val="FFFF00"/>
                </a:solidFill>
              </a:rPr>
              <a:t>LIVELLO </a:t>
            </a:r>
            <a:r>
              <a:rPr lang="it-IT" sz="2000" b="1" dirty="0" err="1">
                <a:solidFill>
                  <a:srgbClr val="FFFF00"/>
                </a:solidFill>
              </a:rPr>
              <a:t>DI</a:t>
            </a:r>
            <a:r>
              <a:rPr lang="it-IT" sz="2000" b="1" dirty="0">
                <a:solidFill>
                  <a:srgbClr val="FFFF00"/>
                </a:solidFill>
              </a:rPr>
              <a:t> DIGNITÀ DIVISIONALE </a:t>
            </a:r>
            <a:r>
              <a:rPr lang="it-IT" sz="2000" dirty="0"/>
              <a:t>L’AMBITO BASE </a:t>
            </a:r>
            <a:r>
              <a:rPr lang="it-IT" sz="2000" dirty="0" err="1"/>
              <a:t>DI</a:t>
            </a:r>
            <a:r>
              <a:rPr lang="it-IT" sz="2000" dirty="0"/>
              <a:t> OGNI DISTINTA VALUTAZIONE DELLO SPECIFICO RISCHIO DA PARTE DEL DATORE </a:t>
            </a:r>
            <a:r>
              <a:rPr lang="it-IT" sz="2000" dirty="0" err="1"/>
              <a:t>DI</a:t>
            </a:r>
            <a:r>
              <a:rPr lang="it-IT" sz="2000" dirty="0"/>
              <a:t> LAVORO, CON LA POSSIBILITÀ RESIDUALE </a:t>
            </a:r>
            <a:r>
              <a:rPr lang="it-IT" sz="2000" dirty="0" err="1"/>
              <a:t>DI</a:t>
            </a:r>
            <a:r>
              <a:rPr lang="it-IT" sz="2000" dirty="0"/>
              <a:t> EFFETTUARE MOTIVATAMENTE TALE INCOMBENZA PER LIVELLI </a:t>
            </a:r>
            <a:r>
              <a:rPr lang="it-IT" sz="2000" dirty="0" err="1"/>
              <a:t>DI</a:t>
            </a:r>
            <a:r>
              <a:rPr lang="it-IT" sz="2000" dirty="0"/>
              <a:t> ORGANIZZAZIONE SUB-DIVISIONALE, QUANDO PORTATORI </a:t>
            </a:r>
            <a:r>
              <a:rPr lang="it-IT" sz="2000" dirty="0" err="1"/>
              <a:t>DI</a:t>
            </a:r>
            <a:r>
              <a:rPr lang="it-IT" sz="2000" dirty="0"/>
              <a:t> SIGNIFICATIVE SPECIFICITÀ, O </a:t>
            </a:r>
            <a:r>
              <a:rPr lang="it-IT" sz="2000" dirty="0" err="1"/>
              <a:t>DI</a:t>
            </a:r>
            <a:r>
              <a:rPr lang="it-IT" sz="2000" dirty="0"/>
              <a:t> ACCORPARE PIÙ REALTÀ </a:t>
            </a:r>
            <a:r>
              <a:rPr lang="it-IT" sz="2000" dirty="0" err="1"/>
              <a:t>DI</a:t>
            </a:r>
            <a:r>
              <a:rPr lang="it-IT" sz="2000" dirty="0"/>
              <a:t> DIGNITÀ DIVISIONALE SE CARATTERIZZATE DA UNA SOSTANZIALE OMOGENEITÀ DELLE CARATTERISTICHE DELL’ATTIVITÀ LAVORATIVA</a:t>
            </a:r>
            <a:endParaRPr lang="it-IT" sz="1400" dirty="0"/>
          </a:p>
          <a:p>
            <a:pPr marL="87313" indent="-87313" algn="just" eaLnBrk="1" hangingPunct="1">
              <a:lnSpc>
                <a:spcPts val="2700"/>
              </a:lnSpc>
              <a:defRPr/>
            </a:pPr>
            <a:r>
              <a:rPr lang="it-IT" sz="2000" dirty="0"/>
              <a:t>ALL’INTERNO DEL SINGOLO CONTESTO VALUTATIVO, IL DATORE </a:t>
            </a:r>
            <a:r>
              <a:rPr lang="it-IT" sz="2000" dirty="0" err="1"/>
              <a:t>DI</a:t>
            </a:r>
            <a:r>
              <a:rPr lang="it-IT" sz="2000" dirty="0"/>
              <a:t> LAVORO DOVRÀ POI OPERARE, A MENTE DELLA NORMATIVA, LA </a:t>
            </a:r>
            <a:r>
              <a:rPr lang="it-IT" sz="2000" b="1" dirty="0">
                <a:solidFill>
                  <a:srgbClr val="FFFF00"/>
                </a:solidFill>
                <a:effectLst>
                  <a:outerShdw blurRad="50800" dist="38100" dir="16200000" rotWithShape="0">
                    <a:prstClr val="black">
                      <a:alpha val="40000"/>
                    </a:prstClr>
                  </a:outerShdw>
                </a:effectLst>
              </a:rPr>
              <a:t>SUDDIVISIONE DEI DIPENDENTI IN GRUPPI OMOGENEI</a:t>
            </a:r>
          </a:p>
        </p:txBody>
      </p:sp>
    </p:spTree>
    <p:extLst>
      <p:ext uri="{BB962C8B-B14F-4D97-AF65-F5344CB8AC3E}">
        <p14:creationId xmlns:p14="http://schemas.microsoft.com/office/powerpoint/2010/main" val="161864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494863" y="332656"/>
            <a:ext cx="8286777" cy="1058449"/>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r>
              <a:rPr lang="it-IT" sz="2400" b="1" dirty="0">
                <a:solidFill>
                  <a:schemeClr val="tx2">
                    <a:lumMod val="75000"/>
                  </a:schemeClr>
                </a:solidFill>
                <a:effectLst>
                  <a:outerShdw blurRad="38100" dist="38100" dir="2700000" algn="tl">
                    <a:srgbClr val="000000">
                      <a:alpha val="43137"/>
                    </a:srgbClr>
                  </a:outerShdw>
                </a:effectLst>
              </a:rPr>
              <a:t>LA SOLUZIONE INDIVIDUATA PER CONTEMPERARE UNIFORMITÀ E FLESSIBILITÀ  DELLO STRUMENTO DI VALUTAZIONE</a:t>
            </a:r>
            <a:br>
              <a:rPr lang="it-IT" sz="2400" b="1" dirty="0">
                <a:solidFill>
                  <a:schemeClr val="tx2">
                    <a:lumMod val="75000"/>
                  </a:schemeClr>
                </a:solidFill>
                <a:effectLst>
                  <a:outerShdw blurRad="38100" dist="38100" dir="2700000" algn="tl">
                    <a:srgbClr val="000000">
                      <a:alpha val="43137"/>
                    </a:srgbClr>
                  </a:outerShdw>
                </a:effectLst>
              </a:rPr>
            </a:br>
            <a:r>
              <a:rPr lang="it-IT" sz="2400" b="1" dirty="0">
                <a:solidFill>
                  <a:schemeClr val="tx2">
                    <a:lumMod val="75000"/>
                  </a:schemeClr>
                </a:solidFill>
                <a:effectLst>
                  <a:outerShdw blurRad="38100" dist="38100" dir="2700000" algn="tl">
                    <a:srgbClr val="000000">
                      <a:alpha val="43137"/>
                    </a:srgbClr>
                  </a:outerShdw>
                </a:effectLst>
              </a:rPr>
              <a:t> </a:t>
            </a:r>
            <a:br>
              <a:rPr lang="it-IT" sz="2400" b="1" dirty="0">
                <a:solidFill>
                  <a:schemeClr val="tx2">
                    <a:lumMod val="75000"/>
                  </a:schemeClr>
                </a:solidFill>
                <a:effectLst>
                  <a:outerShdw blurRad="38100" dist="38100" dir="2700000" algn="tl">
                    <a:srgbClr val="000000">
                      <a:alpha val="43137"/>
                    </a:srgbClr>
                  </a:outerShdw>
                </a:effectLst>
              </a:rPr>
            </a:br>
            <a:endParaRPr lang="it-IT" sz="24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94863" y="1772816"/>
            <a:ext cx="8229600" cy="4681072"/>
          </a:xfrm>
        </p:spPr>
        <p:txBody>
          <a:bodyPr>
            <a:normAutofit fontScale="85000" lnSpcReduction="10000"/>
          </a:bodyPr>
          <a:lstStyle/>
          <a:p>
            <a:pPr marL="176213" indent="-176213" algn="just" eaLnBrk="1" hangingPunct="1">
              <a:lnSpc>
                <a:spcPts val="2500"/>
              </a:lnSpc>
              <a:defRPr/>
            </a:pPr>
            <a:r>
              <a:rPr lang="it-IT" sz="2000" dirty="0">
                <a:effectLst>
                  <a:outerShdw blurRad="38100" dist="38100" dir="2700000" algn="tl">
                    <a:srgbClr val="000000">
                      <a:alpha val="43137"/>
                    </a:srgbClr>
                  </a:outerShdw>
                </a:effectLst>
              </a:rPr>
              <a:t>IL GRUPPO DI LAVORO HA RITENUTO DI PREVEDERE CHE, RESTANDO FISSO IL NUMERO DEGLI ITEM AFFERENTI A CIASCUNA DELLE SOTTO-AREE DELL’AREA “CONTESTO DEL LAVORO”, E DELLE SOTTO-AREE DELL’AREA “CONTENUTO DEL LAVORO”, FINO AD UN MASSIMO DI DUE, PER OGNI SOTTO-AREA, POSSANO ESSERE SOSTITUITI DA ALTRI CHE IL SINGOLO DATORE DI LAVORO DOVESSE RITENERE MAGGIORMENTE PREGNANTI E CARATTERIZZANTI LO SPECIFICO AMBITO IN CUI STA OPERANDO LA VALUTAZIONE</a:t>
            </a:r>
            <a:r>
              <a:rPr lang="it-IT" sz="2000" dirty="0"/>
              <a:t>.</a:t>
            </a:r>
          </a:p>
          <a:p>
            <a:pPr marL="0" indent="0" algn="just" eaLnBrk="1" hangingPunct="1">
              <a:lnSpc>
                <a:spcPts val="2500"/>
              </a:lnSpc>
              <a:buNone/>
              <a:defRPr/>
            </a:pPr>
            <a:endParaRPr lang="it-IT" sz="2000" dirty="0"/>
          </a:p>
          <a:p>
            <a:pPr marL="176213" indent="-176213" algn="just" eaLnBrk="1" hangingPunct="1">
              <a:lnSpc>
                <a:spcPts val="2500"/>
              </a:lnSpc>
              <a:defRPr/>
            </a:pPr>
            <a:r>
              <a:rPr lang="it-IT" sz="2000" dirty="0">
                <a:effectLst>
                  <a:outerShdw blurRad="38100" dist="38100" dir="2700000" algn="tl">
                    <a:srgbClr val="000000">
                      <a:alpha val="43137"/>
                    </a:srgbClr>
                  </a:outerShdw>
                </a:effectLst>
              </a:rPr>
              <a:t>L’AREA “</a:t>
            </a:r>
            <a:r>
              <a:rPr lang="it-IT" sz="2000" dirty="0">
                <a:solidFill>
                  <a:srgbClr val="FFFF00"/>
                </a:solidFill>
                <a:effectLst>
                  <a:outerShdw blurRad="38100" dist="38100" dir="2700000" algn="tl">
                    <a:srgbClr val="000000">
                      <a:alpha val="43137"/>
                    </a:srgbClr>
                  </a:outerShdw>
                </a:effectLst>
              </a:rPr>
              <a:t>INDICATORI ISTITUZIONALI</a:t>
            </a:r>
            <a:r>
              <a:rPr lang="it-IT" sz="2000" dirty="0">
                <a:effectLst>
                  <a:outerShdw blurRad="38100" dist="38100" dir="2700000" algn="tl">
                    <a:srgbClr val="000000">
                      <a:alpha val="43137"/>
                    </a:srgbClr>
                  </a:outerShdw>
                </a:effectLst>
              </a:rPr>
              <a:t>” (EX AREA “EVENTI SENTINELLA”)  NON RICHIEDE DI PREVEDERE LA LIMITATA FLESSIBILITÀ PREVISTA PER LE ALTRE DUE, IN QUANTO COSTITUITA DA ITEM RELATIVI A RILEVAZIONI STRUTTURALI ASSOLUTAMENTE GENERALI ED OMNIPRESENTI NEI VARI SETTORI IN CUI SI ARTICOLA L’AMMINISTRAZIONE </a:t>
            </a:r>
          </a:p>
        </p:txBody>
      </p:sp>
    </p:spTree>
    <p:extLst>
      <p:ext uri="{BB962C8B-B14F-4D97-AF65-F5344CB8AC3E}">
        <p14:creationId xmlns:p14="http://schemas.microsoft.com/office/powerpoint/2010/main" val="3298107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85737" y="260649"/>
            <a:ext cx="8715375" cy="1296144"/>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r>
              <a:rPr lang="it-IT" sz="2000" b="1" dirty="0">
                <a:solidFill>
                  <a:schemeClr val="tx2">
                    <a:lumMod val="75000"/>
                  </a:schemeClr>
                </a:solidFill>
                <a:effectLst>
                  <a:outerShdw blurRad="38100" dist="38100" dir="2700000" algn="tl">
                    <a:srgbClr val="000000">
                      <a:alpha val="43137"/>
                    </a:srgbClr>
                  </a:outerShdw>
                </a:effectLst>
              </a:rPr>
              <a:t>LA SOLUZIONE INDIVIDUATA PER AFFRONTARE LA PROBLEMATICITÀ STRUTTURALE DELLE AREE “CONTESTO DEL LAVORO” </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E “CONTENUTO DEL LAVORO”</a:t>
            </a:r>
            <a:br>
              <a:rPr lang="it-IT" sz="2000" b="1" dirty="0">
                <a:solidFill>
                  <a:schemeClr val="tx2">
                    <a:lumMod val="75000"/>
                  </a:schemeClr>
                </a:solidFill>
                <a:effectLst>
                  <a:outerShdw blurRad="38100" dist="38100" dir="2700000" algn="tl">
                    <a:srgbClr val="000000">
                      <a:alpha val="43137"/>
                    </a:srgbClr>
                  </a:outerShdw>
                </a:effectLst>
              </a:rPr>
            </a:br>
            <a:r>
              <a:rPr lang="it-IT" sz="2200" b="1" dirty="0">
                <a:solidFill>
                  <a:schemeClr val="tx2">
                    <a:lumMod val="75000"/>
                  </a:schemeClr>
                </a:solidFill>
                <a:effectLst>
                  <a:outerShdw blurRad="38100" dist="38100" dir="2700000" algn="tl">
                    <a:srgbClr val="000000">
                      <a:alpha val="43137"/>
                    </a:srgbClr>
                  </a:outerShdw>
                </a:effectLst>
              </a:rPr>
              <a:t> </a:t>
            </a:r>
            <a:br>
              <a:rPr lang="it-IT" sz="2200" b="1" dirty="0">
                <a:solidFill>
                  <a:schemeClr val="tx2">
                    <a:lumMod val="75000"/>
                  </a:schemeClr>
                </a:solidFill>
                <a:effectLst>
                  <a:outerShdw blurRad="38100" dist="38100" dir="2700000" algn="tl">
                    <a:srgbClr val="000000">
                      <a:alpha val="43137"/>
                    </a:srgbClr>
                  </a:outerShdw>
                </a:effectLst>
              </a:rPr>
            </a:br>
            <a:endParaRPr lang="it-IT" sz="22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28625" y="1628801"/>
            <a:ext cx="8229600" cy="4800596"/>
          </a:xfrm>
        </p:spPr>
        <p:txBody>
          <a:bodyPr>
            <a:normAutofit fontScale="92500"/>
          </a:bodyPr>
          <a:lstStyle/>
          <a:p>
            <a:pPr marL="0" indent="0" algn="just" eaLnBrk="1" hangingPunct="1">
              <a:lnSpc>
                <a:spcPts val="2700"/>
              </a:lnSpc>
              <a:buFont typeface="Arial" charset="0"/>
              <a:buNone/>
              <a:defRPr/>
            </a:pPr>
            <a:r>
              <a:rPr lang="it-IT" sz="2100" dirty="0"/>
              <a:t>PER GLI ITEM DELLE AREE “</a:t>
            </a:r>
            <a:r>
              <a:rPr lang="it-IT" sz="2100" dirty="0">
                <a:solidFill>
                  <a:srgbClr val="FFFF00"/>
                </a:solidFill>
              </a:rPr>
              <a:t>CONTESTO DEL LAVORO</a:t>
            </a:r>
            <a:r>
              <a:rPr lang="it-IT" sz="2100" dirty="0"/>
              <a:t>” E “</a:t>
            </a:r>
            <a:r>
              <a:rPr lang="it-IT" sz="2100" dirty="0">
                <a:solidFill>
                  <a:srgbClr val="FFFF00"/>
                </a:solidFill>
              </a:rPr>
              <a:t>CONTENUTO DEL LAVORO</a:t>
            </a:r>
            <a:r>
              <a:rPr lang="it-IT" sz="2100" dirty="0"/>
              <a:t>”, A DIFFERENZA </a:t>
            </a:r>
            <a:r>
              <a:rPr lang="it-IT" sz="2100" dirty="0" err="1"/>
              <a:t>DI</a:t>
            </a:r>
            <a:r>
              <a:rPr lang="it-IT" sz="2100" dirty="0"/>
              <a:t> QUELLI PRESENTI NELL’AREA “INDICATORI ISTITUZIONALI” CONTRADDISTINTI DA RISULTATI NUMERICI  CHE NE PERMETTONO UNA PONDERAZIONE QUANTITATIVA, È STRUTTURALMENTE PREVISTA UNA </a:t>
            </a:r>
            <a:r>
              <a:rPr lang="it-IT" sz="2100" b="1" dirty="0">
                <a:solidFill>
                  <a:srgbClr val="92D050"/>
                </a:solidFill>
                <a:effectLst>
                  <a:outerShdw blurRad="38100" dist="38100" dir="2700000" algn="tl">
                    <a:srgbClr val="000000">
                      <a:alpha val="43137"/>
                    </a:srgbClr>
                  </a:outerShdw>
                </a:effectLst>
              </a:rPr>
              <a:t>MODALITÀ </a:t>
            </a:r>
            <a:r>
              <a:rPr lang="it-IT" sz="2100" b="1" dirty="0" err="1">
                <a:solidFill>
                  <a:srgbClr val="92D050"/>
                </a:solidFill>
                <a:effectLst>
                  <a:outerShdw blurRad="38100" dist="38100" dir="2700000" algn="tl">
                    <a:srgbClr val="000000">
                      <a:alpha val="43137"/>
                    </a:srgbClr>
                  </a:outerShdw>
                </a:effectLst>
              </a:rPr>
              <a:t>DI</a:t>
            </a:r>
            <a:r>
              <a:rPr lang="it-IT" sz="2100" b="1" dirty="0">
                <a:solidFill>
                  <a:srgbClr val="92D050"/>
                </a:solidFill>
                <a:effectLst>
                  <a:outerShdw blurRad="38100" dist="38100" dir="2700000" algn="tl">
                    <a:srgbClr val="000000">
                      <a:alpha val="43137"/>
                    </a:srgbClr>
                  </a:outerShdw>
                </a:effectLst>
              </a:rPr>
              <a:t> RISPOSTA BINARIA</a:t>
            </a:r>
            <a:r>
              <a:rPr lang="it-IT" sz="2100" b="1" dirty="0">
                <a:effectLst>
                  <a:outerShdw blurRad="38100" dist="38100" dir="2700000" algn="tl">
                    <a:srgbClr val="000000">
                      <a:alpha val="43137"/>
                    </a:srgbClr>
                  </a:outerShdw>
                </a:effectLst>
              </a:rPr>
              <a:t>: SÌ/NO</a:t>
            </a:r>
            <a:r>
              <a:rPr lang="it-IT" sz="2100" dirty="0"/>
              <a:t>, SOSTANZIALMENTE QUALITATIVA CHE PUÒ PRESTARSI, IN ASSENZA </a:t>
            </a:r>
            <a:r>
              <a:rPr lang="it-IT" sz="2100" dirty="0" err="1"/>
              <a:t>DI</a:t>
            </a:r>
            <a:r>
              <a:rPr lang="it-IT" sz="2100" dirty="0"/>
              <a:t> RISCONTRI QUANTITATIVI, ALLA </a:t>
            </a:r>
            <a:r>
              <a:rPr lang="it-IT" sz="2100" b="1" dirty="0">
                <a:effectLst>
                  <a:outerShdw blurRad="50800" dist="38100" dir="16200000" rotWithShape="0">
                    <a:prstClr val="black">
                      <a:alpha val="40000"/>
                    </a:prstClr>
                  </a:outerShdw>
                </a:effectLst>
              </a:rPr>
              <a:t>PROSPETTIVA  </a:t>
            </a:r>
            <a:r>
              <a:rPr lang="it-IT" sz="2100" b="1" dirty="0" err="1">
                <a:effectLst>
                  <a:outerShdw blurRad="50800" dist="38100" dir="16200000" rotWithShape="0">
                    <a:prstClr val="black">
                      <a:alpha val="40000"/>
                    </a:prstClr>
                  </a:outerShdw>
                </a:effectLst>
              </a:rPr>
              <a:t>DI</a:t>
            </a:r>
            <a:r>
              <a:rPr lang="it-IT" sz="2100" b="1" dirty="0">
                <a:effectLst>
                  <a:outerShdw blurRad="50800" dist="38100" dir="16200000" rotWithShape="0">
                    <a:prstClr val="black">
                      <a:alpha val="40000"/>
                    </a:prstClr>
                  </a:outerShdw>
                </a:effectLst>
              </a:rPr>
              <a:t> VALUTAZIONI DIFFERENTI ED INCONCILIABILI</a:t>
            </a:r>
            <a:r>
              <a:rPr lang="it-IT" sz="2100" dirty="0"/>
              <a:t>, A SECONDA DELL’OTTICA </a:t>
            </a:r>
            <a:r>
              <a:rPr lang="it-IT" sz="2100" dirty="0" err="1"/>
              <a:t>DI</a:t>
            </a:r>
            <a:r>
              <a:rPr lang="it-IT" sz="2100" dirty="0"/>
              <a:t> RIFERIMENTO DEI DIVERSI INTERLOCUTORI CHE, PARTECIPANDO  A VARIO TITOLO AL PROCESSO </a:t>
            </a:r>
            <a:r>
              <a:rPr lang="it-IT" sz="2100" dirty="0" err="1"/>
              <a:t>DI</a:t>
            </a:r>
            <a:r>
              <a:rPr lang="it-IT" sz="2100" dirty="0"/>
              <a:t> VALUTAZIONE DEL RISCHIO STRESS LAVORO-CORRELATO, SI PONESSERO LE SPECIFICHE DOMANDE. </a:t>
            </a:r>
            <a:endParaRPr lang="it-IT" sz="21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42523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428624" y="1772816"/>
            <a:ext cx="8229600" cy="4071937"/>
          </a:xfrm>
        </p:spPr>
        <p:txBody>
          <a:bodyPr/>
          <a:lstStyle/>
          <a:p>
            <a:pPr marL="0" indent="0" algn="just" eaLnBrk="1" hangingPunct="1">
              <a:lnSpc>
                <a:spcPct val="150000"/>
              </a:lnSpc>
              <a:buFont typeface="Arial" charset="0"/>
              <a:buNone/>
              <a:defRPr/>
            </a:pPr>
            <a:r>
              <a:rPr lang="it-IT" sz="2100" dirty="0"/>
              <a:t>PERTANTO IL GRUPPO </a:t>
            </a:r>
            <a:r>
              <a:rPr lang="it-IT" sz="2100" dirty="0" err="1"/>
              <a:t>DI</a:t>
            </a:r>
            <a:r>
              <a:rPr lang="it-IT" sz="2100" dirty="0"/>
              <a:t> LAVORO HA RITENUTO </a:t>
            </a:r>
            <a:r>
              <a:rPr lang="it-IT" sz="2100" dirty="0" err="1"/>
              <a:t>DI</a:t>
            </a:r>
            <a:r>
              <a:rPr lang="it-IT" sz="2100" dirty="0"/>
              <a:t> DOVER CORREDARE UNA PARTE DEGLI ITEM AFFERENTI ALLE DUE CITATE AREE, I QUALI APPAIONO PRESTARSI A MAGGIORI DIFFICOLTÀ NEL CONSENTIRE UNA  RISPOSTA UNIVOCA, CON </a:t>
            </a:r>
            <a:r>
              <a:rPr lang="it-IT" sz="2100" b="1" dirty="0">
                <a:effectLst>
                  <a:outerShdw blurRad="38100" dist="38100" dir="2700000" algn="tl">
                    <a:srgbClr val="000000">
                      <a:alpha val="43137"/>
                    </a:srgbClr>
                  </a:outerShdw>
                </a:effectLst>
              </a:rPr>
              <a:t>RIFERIMENTI A PARAMETRI </a:t>
            </a:r>
            <a:r>
              <a:rPr lang="it-IT" sz="2100" b="1" dirty="0" err="1">
                <a:effectLst>
                  <a:outerShdw blurRad="38100" dist="38100" dir="2700000" algn="tl">
                    <a:srgbClr val="000000">
                      <a:alpha val="43137"/>
                    </a:srgbClr>
                  </a:outerShdw>
                </a:effectLst>
              </a:rPr>
              <a:t>DI</a:t>
            </a:r>
            <a:r>
              <a:rPr lang="it-IT" sz="2100" b="1" dirty="0">
                <a:effectLst>
                  <a:outerShdw blurRad="38100" dist="38100" dir="2700000" algn="tl">
                    <a:srgbClr val="000000">
                      <a:alpha val="43137"/>
                    </a:srgbClr>
                  </a:outerShdw>
                </a:effectLst>
              </a:rPr>
              <a:t> CARATTERE QUALITATIVO E/O QUANTITATIVO</a:t>
            </a:r>
            <a:r>
              <a:rPr lang="it-IT" sz="2100" dirty="0"/>
              <a:t>, IN GRADO NEI CASI PROBLEMATICI, </a:t>
            </a:r>
            <a:r>
              <a:rPr lang="it-IT" sz="2100" dirty="0" err="1"/>
              <a:t>DI</a:t>
            </a:r>
            <a:r>
              <a:rPr lang="it-IT" sz="2100" dirty="0"/>
              <a:t> FORNIRE IL NECESSARIO ORIENTAMENTO PER FORMULARE LA RISPOSTA SÌ/NO.</a:t>
            </a:r>
            <a:endParaRPr lang="it-IT" sz="2100" b="1" dirty="0">
              <a:effectLst>
                <a:outerShdw blurRad="38100" dist="38100" dir="2700000" algn="tl">
                  <a:srgbClr val="000000">
                    <a:alpha val="43137"/>
                  </a:srgbClr>
                </a:outerShdw>
              </a:effectLst>
            </a:endParaRPr>
          </a:p>
        </p:txBody>
      </p:sp>
      <p:sp>
        <p:nvSpPr>
          <p:cNvPr id="6" name="Titolo 1"/>
          <p:cNvSpPr>
            <a:spLocks noGrp="1"/>
          </p:cNvSpPr>
          <p:nvPr>
            <p:ph type="title"/>
          </p:nvPr>
        </p:nvSpPr>
        <p:spPr bwMode="auto">
          <a:xfrm>
            <a:off x="185737" y="332657"/>
            <a:ext cx="8715375" cy="1296144"/>
          </a:xfrm>
          <a:ln>
            <a:miter lim="800000"/>
            <a:headEnd/>
            <a:tailEnd/>
          </a:ln>
        </p:spPr>
        <p:txBody>
          <a:bodyPr vert="horz" wrap="square" lIns="91440" tIns="45720" rIns="91440" bIns="45720" numCol="1" anchor="t" anchorCtr="0" compatLnSpc="1">
            <a:prstTxWarp prst="textNoShape">
              <a:avLst/>
            </a:prstTxWarp>
            <a:normAutofit fontScale="90000"/>
          </a:bodyPr>
          <a:lstStyle/>
          <a:p>
            <a:pPr>
              <a:defRPr/>
            </a:pPr>
            <a:r>
              <a:rPr lang="it-IT" sz="2000" b="1" dirty="0">
                <a:solidFill>
                  <a:schemeClr val="tx2">
                    <a:lumMod val="75000"/>
                  </a:schemeClr>
                </a:solidFill>
                <a:effectLst>
                  <a:outerShdw blurRad="38100" dist="38100" dir="2700000" algn="tl">
                    <a:srgbClr val="000000">
                      <a:alpha val="43137"/>
                    </a:srgbClr>
                  </a:outerShdw>
                </a:effectLst>
              </a:rPr>
              <a:t>LA SOLUZIONE INDIVIDUATA PER AFFRONTARE LA PROBLEMATICITÀ STRUTTURALE DELLE AREE “CONTESTO DEL LAVORO” </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E “CONTENUTO DEL LAVORO”</a:t>
            </a:r>
            <a:br>
              <a:rPr lang="it-IT" sz="2000" b="1" dirty="0">
                <a:solidFill>
                  <a:schemeClr val="tx2">
                    <a:lumMod val="75000"/>
                  </a:schemeClr>
                </a:solidFill>
                <a:effectLst>
                  <a:outerShdw blurRad="38100" dist="38100" dir="2700000" algn="tl">
                    <a:srgbClr val="000000">
                      <a:alpha val="43137"/>
                    </a:srgbClr>
                  </a:outerShdw>
                </a:effectLst>
              </a:rPr>
            </a:br>
            <a:r>
              <a:rPr lang="it-IT" sz="2200" b="1" dirty="0">
                <a:solidFill>
                  <a:schemeClr val="tx2">
                    <a:lumMod val="75000"/>
                  </a:schemeClr>
                </a:solidFill>
                <a:effectLst>
                  <a:outerShdw blurRad="38100" dist="38100" dir="2700000" algn="tl">
                    <a:srgbClr val="000000">
                      <a:alpha val="43137"/>
                    </a:srgbClr>
                  </a:outerShdw>
                </a:effectLst>
              </a:rPr>
              <a:t> </a:t>
            </a:r>
            <a:br>
              <a:rPr lang="it-IT" sz="2200" b="1" dirty="0">
                <a:solidFill>
                  <a:schemeClr val="tx2">
                    <a:lumMod val="75000"/>
                  </a:schemeClr>
                </a:solidFill>
                <a:effectLst>
                  <a:outerShdw blurRad="38100" dist="38100" dir="2700000" algn="tl">
                    <a:srgbClr val="000000">
                      <a:alpha val="43137"/>
                    </a:srgbClr>
                  </a:outerShdw>
                </a:effectLst>
              </a:rPr>
            </a:br>
            <a:endParaRPr lang="it-IT" sz="2200" b="1" u="sng" dirty="0">
              <a:solidFill>
                <a:schemeClr val="tx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55419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85804" y="2428868"/>
            <a:ext cx="8229600" cy="1357322"/>
          </a:xfrm>
        </p:spPr>
        <p:txBody>
          <a:bodyPr>
            <a:normAutofit/>
          </a:bodyPr>
          <a:lstStyle/>
          <a:p>
            <a:pPr algn="ctr">
              <a:buFont typeface="Arial" charset="0"/>
              <a:buNone/>
              <a:defRPr/>
            </a:pPr>
            <a:r>
              <a:rPr lang="it-IT" sz="3600" b="1" dirty="0">
                <a:solidFill>
                  <a:srgbClr val="FFFF00"/>
                </a:solidFill>
                <a:effectLst>
                  <a:outerShdw blurRad="50800" dist="38100" dir="16200000" rotWithShape="0">
                    <a:prstClr val="black">
                      <a:alpha val="40000"/>
                    </a:prstClr>
                  </a:outerShdw>
                </a:effectLst>
                <a:latin typeface="Cambria" pitchFamily="18" charset="0"/>
              </a:rPr>
              <a:t>IL CONFRONTO CON </a:t>
            </a:r>
          </a:p>
          <a:p>
            <a:pPr algn="ctr">
              <a:buFont typeface="Arial" charset="0"/>
              <a:buNone/>
              <a:defRPr/>
            </a:pPr>
            <a:r>
              <a:rPr lang="it-IT" sz="3600" b="1" dirty="0">
                <a:solidFill>
                  <a:srgbClr val="FFFF00"/>
                </a:solidFill>
                <a:effectLst>
                  <a:outerShdw blurRad="50800" dist="38100" dir="16200000" rotWithShape="0">
                    <a:prstClr val="black">
                      <a:alpha val="40000"/>
                    </a:prstClr>
                  </a:outerShdw>
                </a:effectLst>
                <a:latin typeface="Cambria" pitchFamily="18" charset="0"/>
              </a:rPr>
              <a:t>LE RAPPRESENTANZE SINDACALI</a:t>
            </a:r>
          </a:p>
          <a:p>
            <a:pPr algn="ctr">
              <a:buFont typeface="Arial" charset="0"/>
              <a:buNone/>
              <a:defRPr/>
            </a:pPr>
            <a:endParaRPr lang="it-IT" sz="3600" b="1" dirty="0">
              <a:solidFill>
                <a:schemeClr val="tx2">
                  <a:lumMod val="75000"/>
                </a:schemeClr>
              </a:solidFill>
              <a:latin typeface="Cambria" pitchFamily="18" charset="0"/>
            </a:endParaRPr>
          </a:p>
        </p:txBody>
      </p:sp>
      <p:sp>
        <p:nvSpPr>
          <p:cNvPr id="4" name="Titolo 1"/>
          <p:cNvSpPr>
            <a:spLocks noGrp="1"/>
          </p:cNvSpPr>
          <p:nvPr>
            <p:ph type="title"/>
          </p:nvPr>
        </p:nvSpPr>
        <p:spPr bwMode="auto">
          <a:xfrm>
            <a:off x="457200" y="1071563"/>
            <a:ext cx="8229600" cy="5715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600" b="1" u="sng" dirty="0"/>
              <a:t>L’ITER DEL MODELLO VALUTATIVO</a:t>
            </a:r>
          </a:p>
        </p:txBody>
      </p:sp>
    </p:spTree>
    <p:extLst>
      <p:ext uri="{BB962C8B-B14F-4D97-AF65-F5344CB8AC3E}">
        <p14:creationId xmlns:p14="http://schemas.microsoft.com/office/powerpoint/2010/main" val="1663354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07197" y="188640"/>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r>
              <a:rPr lang="it-IT" sz="2200" b="1" dirty="0">
                <a:effectLst>
                  <a:outerShdw blurRad="38100" dist="38100" dir="2700000" algn="tl">
                    <a:srgbClr val="000000">
                      <a:alpha val="43137"/>
                    </a:srgbClr>
                  </a:outerShdw>
                </a:effectLst>
              </a:rPr>
              <a:t>L’ATTIVITÀ DEL “</a:t>
            </a:r>
            <a:r>
              <a:rPr lang="it-IT" sz="2200" b="1" i="1" dirty="0">
                <a:effectLst>
                  <a:outerShdw blurRad="38100" dist="38100" dir="2700000" algn="tl">
                    <a:srgbClr val="000000">
                      <a:alpha val="43137"/>
                    </a:srgbClr>
                  </a:outerShdw>
                </a:effectLst>
              </a:rPr>
              <a:t>GRUPPO DI LAVORO PER LA VALUTAZIONE </a:t>
            </a:r>
            <a:br>
              <a:rPr lang="it-IT" sz="2200" b="1" i="1" dirty="0">
                <a:effectLst>
                  <a:outerShdw blurRad="38100" dist="38100" dir="2700000" algn="tl">
                    <a:srgbClr val="000000">
                      <a:alpha val="43137"/>
                    </a:srgbClr>
                  </a:outerShdw>
                </a:effectLst>
              </a:rPr>
            </a:br>
            <a:r>
              <a:rPr lang="it-IT" sz="2200" b="1" i="1" dirty="0">
                <a:effectLst>
                  <a:outerShdw blurRad="38100" dist="38100" dir="2700000" algn="tl">
                    <a:srgbClr val="000000">
                      <a:alpha val="43137"/>
                    </a:srgbClr>
                  </a:outerShdw>
                </a:effectLst>
              </a:rPr>
              <a:t>DEL RISCHIO STRESS LAVORO-CORRELATO</a:t>
            </a:r>
            <a:r>
              <a:rPr lang="it-IT" sz="2200" b="1" dirty="0">
                <a:effectLst>
                  <a:outerShdw blurRad="38100" dist="38100" dir="2700000" algn="tl">
                    <a:srgbClr val="000000">
                      <a:alpha val="43137"/>
                    </a:srgbClr>
                  </a:outerShdw>
                </a:effectLst>
              </a:rPr>
              <a:t>”: SECONDA FASE.  </a:t>
            </a:r>
            <a:br>
              <a:rPr lang="it-IT" sz="2400" b="1" dirty="0">
                <a:solidFill>
                  <a:srgbClr val="CC0000"/>
                </a:solidFill>
                <a:effectLst>
                  <a:outerShdw blurRad="38100" dist="38100" dir="2700000" algn="tl">
                    <a:srgbClr val="000000">
                      <a:alpha val="43137"/>
                    </a:srgbClr>
                  </a:outerShdw>
                </a:effectLst>
              </a:rPr>
            </a:br>
            <a:br>
              <a:rPr lang="it-IT" sz="2400" b="1" dirty="0">
                <a:solidFill>
                  <a:srgbClr val="CC0000"/>
                </a:solidFill>
                <a:effectLst>
                  <a:outerShdw blurRad="38100" dist="38100" dir="2700000" algn="tl">
                    <a:srgbClr val="000000">
                      <a:alpha val="43137"/>
                    </a:srgbClr>
                  </a:outerShdw>
                </a:effectLst>
              </a:rPr>
            </a:br>
            <a:r>
              <a:rPr lang="it-IT" sz="2200" b="1" dirty="0">
                <a:solidFill>
                  <a:srgbClr val="FFFF00"/>
                </a:solidFill>
                <a:effectLst>
                  <a:outerShdw blurRad="38100" dist="38100" dir="2700000" algn="tl">
                    <a:srgbClr val="000000">
                      <a:alpha val="43137"/>
                    </a:srgbClr>
                  </a:outerShdw>
                </a:effectLst>
              </a:rPr>
              <a:t>IL TAVOLO DI CONFRONTO CON LE RAPPRESENTANZE SINDACALI</a:t>
            </a:r>
            <a:br>
              <a:rPr lang="it-IT" sz="2000" b="1" dirty="0">
                <a:solidFill>
                  <a:srgbClr val="CC0000"/>
                </a:solidFill>
                <a:effectLst>
                  <a:outerShdw blurRad="38100" dist="38100" dir="2700000" algn="tl">
                    <a:srgbClr val="000000">
                      <a:alpha val="43137"/>
                    </a:srgbClr>
                  </a:outerShdw>
                </a:effectLst>
              </a:rPr>
            </a:br>
            <a:r>
              <a:rPr lang="it-IT" sz="2000" b="1" dirty="0">
                <a:solidFill>
                  <a:srgbClr val="CC0000"/>
                </a:solidFill>
                <a:effectLst>
                  <a:outerShdw blurRad="38100" dist="38100" dir="2700000" algn="tl">
                    <a:srgbClr val="000000">
                      <a:alpha val="43137"/>
                    </a:srgbClr>
                  </a:outerShdw>
                </a:effectLst>
              </a:rPr>
              <a:t> </a:t>
            </a:r>
            <a:br>
              <a:rPr lang="it-IT" sz="2000" b="1" dirty="0">
                <a:solidFill>
                  <a:srgbClr val="CC0000"/>
                </a:solidFill>
                <a:effectLst>
                  <a:outerShdw blurRad="38100" dist="38100" dir="2700000" algn="tl">
                    <a:srgbClr val="000000">
                      <a:alpha val="43137"/>
                    </a:srgbClr>
                  </a:outerShdw>
                </a:effectLst>
              </a:rPr>
            </a:br>
            <a:endParaRPr lang="it-IT" sz="2000" b="1" u="sng" dirty="0">
              <a:solidFill>
                <a:srgbClr val="CC0000"/>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14366" y="2276872"/>
            <a:ext cx="8301038" cy="4357687"/>
          </a:xfrm>
        </p:spPr>
        <p:txBody>
          <a:bodyPr>
            <a:normAutofit fontScale="85000" lnSpcReduction="10000"/>
          </a:bodyPr>
          <a:lstStyle/>
          <a:p>
            <a:pPr marL="0" indent="0" algn="just" eaLnBrk="1" hangingPunct="1">
              <a:lnSpc>
                <a:spcPts val="3500"/>
              </a:lnSpc>
              <a:buFont typeface="Arial" charset="0"/>
              <a:buNone/>
              <a:defRPr/>
            </a:pPr>
            <a:r>
              <a:rPr lang="it-IT" sz="2400" dirty="0">
                <a:effectLst>
                  <a:outerShdw blurRad="38100" dist="38100" dir="2700000" algn="tl">
                    <a:srgbClr val="000000">
                      <a:alpha val="43137"/>
                    </a:srgbClr>
                  </a:outerShdw>
                </a:effectLst>
              </a:rPr>
              <a:t>QUANDO IL GRUPPO DI LAVORO ERA APPENA GIUNTO A FORMULARE L’IPOTESI QUADRO COMPLESSIVA DELLA STRUTTURA E DELLA COMPOSIZIONE DEGLI ITEM DELLE TRE CITATE AREE, È GIUNTA, IN DATA 2/5/2011, L’INDICAZIONE DEL VICE CAPO DELLA POLIZIA CON FUNZIONI VICARIE CIRCA LA NECESSITÀ DI APRIRE UN </a:t>
            </a:r>
            <a:r>
              <a:rPr lang="it-IT" sz="2400" b="1" dirty="0">
                <a:solidFill>
                  <a:srgbClr val="FFFF00"/>
                </a:solidFill>
                <a:effectLst>
                  <a:outerShdw blurRad="38100" dist="38100" dir="2700000" algn="tl">
                    <a:srgbClr val="000000">
                      <a:alpha val="43137"/>
                    </a:srgbClr>
                  </a:outerShdw>
                </a:effectLst>
              </a:rPr>
              <a:t>TAVOLO DI CONFRONTO CON LE RAPPRESENTANZE SINDACALI DEL PERSONALE DELLA POLIZIA DI STATO AL FINE DI ASCOLTARNE ED EVENTUALMENTE RECEPIRNE LE ISTANZE</a:t>
            </a:r>
            <a:r>
              <a:rPr lang="it-IT" sz="2400" dirty="0">
                <a:solidFill>
                  <a:srgbClr val="FFFF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3220393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428625" y="2428875"/>
            <a:ext cx="8301038" cy="4357688"/>
          </a:xfrm>
        </p:spPr>
        <p:txBody>
          <a:bodyPr/>
          <a:lstStyle/>
          <a:p>
            <a:pPr marL="0" indent="0" algn="just" eaLnBrk="1" hangingPunct="1">
              <a:lnSpc>
                <a:spcPct val="150000"/>
              </a:lnSpc>
              <a:buFont typeface="Arial" charset="0"/>
              <a:buNone/>
              <a:defRPr/>
            </a:pPr>
            <a:r>
              <a:rPr lang="it-IT" sz="2000" dirty="0">
                <a:effectLst>
                  <a:outerShdw blurRad="38100" dist="38100" dir="2700000" algn="tl">
                    <a:srgbClr val="000000">
                      <a:alpha val="43137"/>
                    </a:srgbClr>
                  </a:outerShdw>
                </a:effectLst>
              </a:rPr>
              <a:t>IN OSSEQUIO A CIÒ, IL GRUPPO DI LAVORO HA INCONTRATO PERIODICAMENTE I RAPPRESENTANTI DELEGATI DA CIASCUNA ORGANIZZAZIONE SINDACALE NELL’ARCO TEMPORALE GIUGNO-NOVEMBRE 2011, PER UN TOTALE DI 12 SESSIONI .</a:t>
            </a:r>
          </a:p>
          <a:p>
            <a:pPr marL="0" indent="0" algn="just" eaLnBrk="1" hangingPunct="1">
              <a:lnSpc>
                <a:spcPct val="150000"/>
              </a:lnSpc>
              <a:buFont typeface="Arial" charset="0"/>
              <a:buNone/>
              <a:defRPr/>
            </a:pPr>
            <a:r>
              <a:rPr lang="it-IT" sz="2000" dirty="0">
                <a:effectLst>
                  <a:outerShdw blurRad="38100" dist="38100" dir="2700000" algn="tl">
                    <a:srgbClr val="000000">
                      <a:alpha val="43137"/>
                    </a:srgbClr>
                  </a:outerShdw>
                </a:effectLst>
              </a:rPr>
              <a:t>IL </a:t>
            </a:r>
            <a:r>
              <a:rPr lang="it-IT" sz="2000" b="1" dirty="0">
                <a:solidFill>
                  <a:srgbClr val="FFFF00"/>
                </a:solidFill>
                <a:effectLst>
                  <a:outerShdw blurRad="38100" dist="38100" dir="2700000" algn="tl">
                    <a:srgbClr val="000000">
                      <a:alpha val="43137"/>
                    </a:srgbClr>
                  </a:outerShdw>
                </a:effectLst>
              </a:rPr>
              <a:t>CONFRONTO</a:t>
            </a:r>
            <a:r>
              <a:rPr lang="it-IT" sz="2000" dirty="0">
                <a:effectLst>
                  <a:outerShdw blurRad="38100" dist="38100" dir="2700000" algn="tl">
                    <a:srgbClr val="000000">
                      <a:alpha val="43137"/>
                    </a:srgbClr>
                  </a:outerShdw>
                </a:effectLst>
              </a:rPr>
              <a:t> SI È SVOLTO IN MODO </a:t>
            </a:r>
            <a:r>
              <a:rPr lang="it-IT" sz="2000" b="1" dirty="0">
                <a:solidFill>
                  <a:srgbClr val="FFFF00"/>
                </a:solidFill>
                <a:effectLst>
                  <a:outerShdw blurRad="38100" dist="38100" dir="2700000" algn="tl">
                    <a:srgbClr val="000000">
                      <a:alpha val="43137"/>
                    </a:srgbClr>
                  </a:outerShdw>
                </a:effectLst>
              </a:rPr>
              <a:t>APERTO</a:t>
            </a:r>
            <a:r>
              <a:rPr lang="it-IT" sz="2000" dirty="0">
                <a:solidFill>
                  <a:srgbClr val="FFFF00"/>
                </a:solidFill>
                <a:effectLst>
                  <a:outerShdw blurRad="38100" dist="38100" dir="2700000" algn="tl">
                    <a:srgbClr val="000000">
                      <a:alpha val="43137"/>
                    </a:srgbClr>
                  </a:outerShdw>
                </a:effectLst>
              </a:rPr>
              <a:t>, </a:t>
            </a:r>
            <a:r>
              <a:rPr lang="it-IT" sz="2000" b="1" dirty="0">
                <a:solidFill>
                  <a:srgbClr val="FFFF00"/>
                </a:solidFill>
                <a:effectLst>
                  <a:outerShdw blurRad="38100" dist="38100" dir="2700000" algn="tl">
                    <a:srgbClr val="000000">
                      <a:alpha val="43137"/>
                    </a:srgbClr>
                  </a:outerShdw>
                </a:effectLst>
              </a:rPr>
              <a:t>PUNTUALE E PRODUTTIVO</a:t>
            </a:r>
            <a:r>
              <a:rPr lang="it-IT" sz="2000" dirty="0">
                <a:effectLst>
                  <a:outerShdw blurRad="38100" dist="38100" dir="2700000" algn="tl">
                    <a:srgbClr val="000000">
                      <a:alpha val="43137"/>
                    </a:srgbClr>
                  </a:outerShdw>
                </a:effectLst>
              </a:rPr>
              <a:t>, PER CUI, SULLA BASE DELLA METODOLOGIA E DELLA BOZZA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CHECK-LIST GIÀ INDIVIDUATE DAL GRUPPO DI LAVORO, SI È GIUNTI ALLA FORMULAZIONE DI UNA </a:t>
            </a:r>
            <a:r>
              <a:rPr lang="it-IT" sz="2000" b="1" dirty="0">
                <a:solidFill>
                  <a:srgbClr val="FFFF00"/>
                </a:solidFill>
                <a:effectLst>
                  <a:outerShdw blurRad="50800" dist="38100" dir="16200000" rotWithShape="0">
                    <a:prstClr val="black">
                      <a:alpha val="40000"/>
                    </a:prstClr>
                  </a:outerShdw>
                </a:effectLst>
              </a:rPr>
              <a:t>PROPOSTA CONDIVISA </a:t>
            </a:r>
            <a:r>
              <a:rPr lang="it-IT" sz="2000" b="1" dirty="0" err="1">
                <a:solidFill>
                  <a:srgbClr val="FFFF00"/>
                </a:solidFill>
                <a:effectLst>
                  <a:outerShdw blurRad="50800" dist="38100" dir="16200000" rotWithShape="0">
                    <a:prstClr val="black">
                      <a:alpha val="40000"/>
                    </a:prstClr>
                  </a:outerShdw>
                </a:effectLst>
              </a:rPr>
              <a:t>DI</a:t>
            </a:r>
            <a:r>
              <a:rPr lang="it-IT" sz="2000" b="1" dirty="0">
                <a:solidFill>
                  <a:srgbClr val="FFFF00"/>
                </a:solidFill>
                <a:effectLst>
                  <a:outerShdw blurRad="50800" dist="38100" dir="16200000" rotWithShape="0">
                    <a:prstClr val="black">
                      <a:alpha val="40000"/>
                    </a:prstClr>
                  </a:outerShdw>
                </a:effectLst>
              </a:rPr>
              <a:t> STRUMENTO VALUTATIVO.</a:t>
            </a:r>
          </a:p>
        </p:txBody>
      </p:sp>
      <p:sp>
        <p:nvSpPr>
          <p:cNvPr id="6" name="Titolo 1"/>
          <p:cNvSpPr txBox="1">
            <a:spLocks/>
          </p:cNvSpPr>
          <p:nvPr/>
        </p:nvSpPr>
        <p:spPr bwMode="auto">
          <a:xfrm>
            <a:off x="221456" y="33184"/>
            <a:ext cx="8715375" cy="1500187"/>
          </a:xfrm>
          <a:prstGeom prst="rect">
            <a:avLst/>
          </a:prstGeom>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t>L’ATTIVITÀ DEL “</a:t>
            </a:r>
            <a:r>
              <a:rPr kumimoji="0" lang="it-IT" sz="20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t>GRUPPO DI LAVORO PER LA VALUTAZIONE </a:t>
            </a:r>
            <a:br>
              <a:rPr kumimoji="0" lang="it-IT" sz="20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it-IT" sz="20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t>DEL RISCHIO STRESS LAVORO-CORRELATO</a:t>
            </a:r>
            <a:r>
              <a:rPr kumimoji="0" lang="it-IT"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t>”: SECONDA FASE.  </a:t>
            </a:r>
            <a:br>
              <a:rPr kumimoji="0" lang="it-IT" sz="2400" b="1" i="0" u="none"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rPr>
            </a:br>
            <a:endParaRPr kumimoji="0" lang="it-IT" sz="2400" b="1" i="0" u="none"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0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mj-lt"/>
                <a:ea typeface="+mj-ea"/>
                <a:cs typeface="+mj-cs"/>
              </a:rPr>
              <a:t>IL TAVOLO DI CONFRONTO CON LE RAPPRESENTANZE SINDACALI</a:t>
            </a:r>
            <a:br>
              <a:rPr kumimoji="0" lang="it-IT" sz="2000" b="1" i="0" u="none"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rPr>
            </a:br>
            <a:r>
              <a:rPr kumimoji="0" lang="it-IT" sz="2000" b="1" i="0" u="none"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rPr>
              <a:t> </a:t>
            </a:r>
            <a:br>
              <a:rPr kumimoji="0" lang="it-IT" sz="2000" b="1" i="0" u="none"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rPr>
            </a:br>
            <a:endParaRPr kumimoji="0" lang="it-IT" sz="2000" b="1" i="0" u="sng" strike="noStrike" kern="1200" cap="none" spc="0" normalizeH="0" baseline="0" noProof="0" dirty="0">
              <a:ln>
                <a:noFill/>
              </a:ln>
              <a:solidFill>
                <a:srgbClr val="CC0000"/>
              </a:solidFill>
              <a:effectLst>
                <a:outerShdw blurRad="38100" dist="38100" dir="2700000" algn="tl">
                  <a:srgbClr val="000000">
                    <a:alpha val="43137"/>
                  </a:srgbClr>
                </a:outerShdw>
              </a:effectLst>
              <a:uLnTx/>
              <a:uFillTx/>
              <a:latin typeface="+mj-lt"/>
              <a:ea typeface="+mj-ea"/>
              <a:cs typeface="+mj-cs"/>
            </a:endParaRPr>
          </a:p>
        </p:txBody>
      </p:sp>
    </p:spTree>
    <p:extLst>
      <p:ext uri="{BB962C8B-B14F-4D97-AF65-F5344CB8AC3E}">
        <p14:creationId xmlns:p14="http://schemas.microsoft.com/office/powerpoint/2010/main" val="106177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49989" y="188640"/>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rgbClr val="FFFF00"/>
                </a:solidFill>
                <a:effectLst>
                  <a:outerShdw blurRad="38100" dist="38100" dir="2700000" algn="tl">
                    <a:srgbClr val="000000">
                      <a:alpha val="43137"/>
                    </a:srgbClr>
                  </a:outerShdw>
                </a:effectLst>
              </a:rPr>
              <a:t>LA STRUTTURA GENERALE DELLO STRUMENTO </a:t>
            </a:r>
            <a:r>
              <a:rPr lang="it-IT" sz="2400" b="1" u="sng" dirty="0" err="1">
                <a:solidFill>
                  <a:srgbClr val="FFFF00"/>
                </a:solidFill>
                <a:effectLst>
                  <a:outerShdw blurRad="38100" dist="38100" dir="2700000" algn="tl">
                    <a:srgbClr val="000000">
                      <a:alpha val="43137"/>
                    </a:srgbClr>
                  </a:outerShdw>
                </a:effectLst>
              </a:rPr>
              <a:t>DI</a:t>
            </a:r>
            <a:r>
              <a:rPr lang="it-IT" sz="2400" b="1" u="sng" dirty="0">
                <a:solidFill>
                  <a:srgbClr val="FFFF00"/>
                </a:solidFill>
                <a:effectLst>
                  <a:outerShdw blurRad="38100" dist="38100" dir="2700000" algn="tl">
                    <a:srgbClr val="000000">
                      <a:alpha val="43137"/>
                    </a:srgbClr>
                  </a:outerShdw>
                </a:effectLst>
              </a:rPr>
              <a:t> VALUTAZIONE</a:t>
            </a:r>
            <a:br>
              <a:rPr lang="it-IT" sz="2000" b="1" u="sng" dirty="0">
                <a:solidFill>
                  <a:srgbClr val="0000FF"/>
                </a:solidFill>
                <a:effectLst>
                  <a:outerShdw blurRad="38100" dist="38100" dir="2700000" algn="tl">
                    <a:srgbClr val="000000">
                      <a:alpha val="43137"/>
                    </a:srgbClr>
                  </a:outerShdw>
                </a:effectLst>
              </a:rPr>
            </a:br>
            <a:r>
              <a:rPr lang="it-IT" sz="2000" b="1" u="sng" dirty="0">
                <a:solidFill>
                  <a:schemeClr val="tx2">
                    <a:lumMod val="75000"/>
                  </a:schemeClr>
                </a:solidFill>
                <a:effectLst>
                  <a:outerShdw blurRad="38100" dist="38100" dir="2700000" algn="tl">
                    <a:srgbClr val="000000">
                      <a:alpha val="43137"/>
                    </a:srgbClr>
                  </a:outerShdw>
                </a:effectLst>
              </a:rPr>
              <a:t> </a:t>
            </a:r>
            <a:br>
              <a:rPr lang="it-IT" sz="2000" b="1" u="sng" dirty="0">
                <a:solidFill>
                  <a:schemeClr val="tx2">
                    <a:lumMod val="75000"/>
                  </a:schemeClr>
                </a:solidFill>
                <a:effectLst>
                  <a:outerShdw blurRad="38100" dist="38100" dir="2700000" algn="tl">
                    <a:srgbClr val="000000">
                      <a:alpha val="43137"/>
                    </a:srgbClr>
                  </a:outerShdw>
                </a:effectLst>
              </a:rPr>
            </a:br>
            <a:endParaRPr lang="it-IT" sz="20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357158" y="2000240"/>
            <a:ext cx="8301038" cy="4357688"/>
          </a:xfrm>
        </p:spPr>
        <p:txBody>
          <a:bodyPr>
            <a:normAutofit fontScale="85000" lnSpcReduction="20000"/>
          </a:bodyPr>
          <a:lstStyle/>
          <a:p>
            <a:pPr marL="0" indent="0" algn="just" eaLnBrk="1" hangingPunct="1">
              <a:buFont typeface="Arial" charset="0"/>
              <a:buNone/>
              <a:defRPr/>
            </a:pPr>
            <a:r>
              <a:rPr lang="it-IT" sz="2200" dirty="0">
                <a:effectLst>
                  <a:outerShdw blurRad="38100" dist="38100" dir="2700000" algn="tl">
                    <a:srgbClr val="000000">
                      <a:alpha val="43137"/>
                    </a:srgbClr>
                  </a:outerShdw>
                </a:effectLst>
              </a:rPr>
              <a:t>LO STRUMENTO </a:t>
            </a:r>
            <a:r>
              <a:rPr lang="it-IT" sz="2200" dirty="0" err="1">
                <a:effectLst>
                  <a:outerShdw blurRad="38100" dist="38100" dir="2700000" algn="tl">
                    <a:srgbClr val="000000">
                      <a:alpha val="43137"/>
                    </a:srgbClr>
                  </a:outerShdw>
                </a:effectLst>
              </a:rPr>
              <a:t>DI</a:t>
            </a:r>
            <a:r>
              <a:rPr lang="it-IT" sz="2200" dirty="0">
                <a:effectLst>
                  <a:outerShdw blurRad="38100" dist="38100" dir="2700000" algn="tl">
                    <a:srgbClr val="000000">
                      <a:alpha val="43137"/>
                    </a:srgbClr>
                  </a:outerShdw>
                </a:effectLst>
              </a:rPr>
              <a:t> VALUTAZIONE PROPOSTO RISULTA COSÌ COSTITUITO:</a:t>
            </a:r>
          </a:p>
          <a:p>
            <a:pPr marL="0" indent="0" algn="just" eaLnBrk="1" hangingPunct="1">
              <a:buFont typeface="Arial" charset="0"/>
              <a:buNone/>
              <a:defRPr/>
            </a:pPr>
            <a:endParaRPr lang="it-IT" sz="2200" dirty="0">
              <a:effectLst>
                <a:outerShdw blurRad="38100" dist="38100" dir="2700000" algn="tl">
                  <a:srgbClr val="000000">
                    <a:alpha val="43137"/>
                  </a:srgbClr>
                </a:outerShdw>
              </a:effectLst>
            </a:endParaRPr>
          </a:p>
          <a:p>
            <a:pPr marL="0" indent="0" algn="just" eaLnBrk="1" hangingPunct="1">
              <a:lnSpc>
                <a:spcPct val="150000"/>
              </a:lnSpc>
              <a:defRPr/>
            </a:pPr>
            <a:r>
              <a:rPr lang="it-IT" sz="2200" b="1" dirty="0">
                <a:solidFill>
                  <a:srgbClr val="FFFF00"/>
                </a:solidFill>
                <a:effectLst>
                  <a:outerShdw blurRad="38100" dist="38100" dir="2700000" algn="tl">
                    <a:srgbClr val="000000">
                      <a:alpha val="43137"/>
                    </a:srgbClr>
                  </a:outerShdw>
                </a:effectLst>
              </a:rPr>
              <a:t>AREA DEGLI INDICATORI ISTITUZIONALI</a:t>
            </a:r>
            <a:r>
              <a:rPr lang="it-IT" sz="2200" dirty="0">
                <a:solidFill>
                  <a:srgbClr val="FFFF00"/>
                </a:solidFill>
                <a:effectLst>
                  <a:outerShdw blurRad="38100" dist="38100" dir="2700000" algn="tl">
                    <a:srgbClr val="000000">
                      <a:alpha val="43137"/>
                    </a:srgbClr>
                  </a:outerShdw>
                </a:effectLst>
              </a:rPr>
              <a:t>: </a:t>
            </a:r>
            <a:r>
              <a:rPr lang="it-IT" sz="2200" dirty="0">
                <a:effectLst>
                  <a:outerShdw blurRad="38100" dist="38100" dir="2700000" algn="tl">
                    <a:srgbClr val="000000">
                      <a:alpha val="43137"/>
                    </a:srgbClr>
                  </a:outerShdw>
                </a:effectLst>
              </a:rPr>
              <a:t>CARATTERIZZATA DA </a:t>
            </a:r>
            <a:r>
              <a:rPr lang="it-IT" sz="2200" b="1" dirty="0">
                <a:solidFill>
                  <a:srgbClr val="FFFF00"/>
                </a:solidFill>
                <a:effectLst>
                  <a:outerShdw blurRad="50800" dist="38100" dir="16200000" rotWithShape="0">
                    <a:prstClr val="black">
                      <a:alpha val="40000"/>
                    </a:prstClr>
                  </a:outerShdw>
                </a:effectLst>
              </a:rPr>
              <a:t>20 ITEM </a:t>
            </a:r>
            <a:r>
              <a:rPr lang="it-IT" sz="2200" dirty="0">
                <a:effectLst>
                  <a:outerShdw blurRad="38100" dist="38100" dir="2700000" algn="tl">
                    <a:srgbClr val="000000">
                      <a:alpha val="43137"/>
                    </a:srgbClr>
                  </a:outerShdw>
                </a:effectLst>
              </a:rPr>
              <a:t>RELATIVI AI COSIDETTI “EVENTI SENTINELLA”, PREVEDE UN LORO </a:t>
            </a:r>
            <a:r>
              <a:rPr lang="it-IT" sz="2200" b="1" dirty="0">
                <a:effectLst>
                  <a:outerShdw blurRad="38100" dist="38100" dir="2700000" algn="tl">
                    <a:srgbClr val="000000">
                      <a:alpha val="43137"/>
                    </a:srgbClr>
                  </a:outerShdw>
                </a:effectLst>
              </a:rPr>
              <a:t>RISCONTRO NUMERICO  </a:t>
            </a:r>
            <a:r>
              <a:rPr lang="it-IT" sz="2200" dirty="0">
                <a:effectLst>
                  <a:outerShdw blurRad="38100" dist="38100" dir="2700000" algn="tl">
                    <a:srgbClr val="000000">
                      <a:alpha val="43137"/>
                    </a:srgbClr>
                  </a:outerShdw>
                </a:effectLst>
              </a:rPr>
              <a:t>RICAVABILE DAI DOCUMENTI AMMINISTRATIVI, CARTACEI ED ELETTRONICI, PRESENTI NELL’UFFICIO </a:t>
            </a:r>
            <a:r>
              <a:rPr lang="it-IT" sz="2200" dirty="0" err="1">
                <a:effectLst>
                  <a:outerShdw blurRad="38100" dist="38100" dir="2700000" algn="tl">
                    <a:srgbClr val="000000">
                      <a:alpha val="43137"/>
                    </a:srgbClr>
                  </a:outerShdw>
                </a:effectLst>
              </a:rPr>
              <a:t>DI</a:t>
            </a:r>
            <a:r>
              <a:rPr lang="it-IT" sz="2200" dirty="0">
                <a:effectLst>
                  <a:outerShdw blurRad="38100" dist="38100" dir="2700000" algn="tl">
                    <a:srgbClr val="000000">
                      <a:alpha val="43137"/>
                    </a:srgbClr>
                  </a:outerShdw>
                </a:effectLst>
              </a:rPr>
              <a:t> RIFERIMENTO, OLTRE AD UNA </a:t>
            </a:r>
            <a:r>
              <a:rPr lang="it-IT" sz="2200" b="1" dirty="0">
                <a:effectLst>
                  <a:outerShdw blurRad="38100" dist="38100" dir="2700000" algn="tl">
                    <a:srgbClr val="000000">
                      <a:alpha val="43137"/>
                    </a:srgbClr>
                  </a:outerShdw>
                </a:effectLst>
              </a:rPr>
              <a:t>PONDERAZIONE</a:t>
            </a:r>
            <a:r>
              <a:rPr lang="it-IT" sz="2200" dirty="0">
                <a:effectLst>
                  <a:outerShdw blurRad="38100" dist="38100" dir="2700000" algn="tl">
                    <a:srgbClr val="000000">
                      <a:alpha val="43137"/>
                    </a:srgbClr>
                  </a:outerShdw>
                </a:effectLst>
              </a:rPr>
              <a:t> RISPETTO AD ANNUALITÀ PRECEDENTI(</a:t>
            </a:r>
            <a:r>
              <a:rPr lang="it-IT" sz="2200" b="1" dirty="0">
                <a:effectLst>
                  <a:outerShdw blurRad="38100" dist="38100" dir="2700000" algn="tl">
                    <a:srgbClr val="000000">
                      <a:alpha val="43137"/>
                    </a:srgbClr>
                  </a:outerShdw>
                </a:effectLst>
              </a:rPr>
              <a:t>NELL’AMBITO DEL TRIENNIO</a:t>
            </a:r>
            <a:r>
              <a:rPr lang="it-IT" sz="2200" dirty="0">
                <a:effectLst>
                  <a:outerShdw blurRad="38100" dist="38100" dir="2700000" algn="tl">
                    <a:srgbClr val="000000">
                      <a:alpha val="43137"/>
                    </a:srgbClr>
                  </a:outerShdw>
                </a:effectLst>
              </a:rPr>
              <a:t>)  IN MODO DA PERMETTERE L’ATTRIBUZIONE DEL PUNTEGGIO RELATIVO ALLA </a:t>
            </a:r>
            <a:r>
              <a:rPr lang="it-IT" sz="2200" b="1" dirty="0">
                <a:effectLst>
                  <a:outerShdw blurRad="38100" dist="38100" dir="2700000" algn="tl">
                    <a:srgbClr val="000000">
                      <a:alpha val="43137"/>
                    </a:srgbClr>
                  </a:outerShdw>
                </a:effectLst>
              </a:rPr>
              <a:t>STAZIONARIETÀ</a:t>
            </a:r>
            <a:r>
              <a:rPr lang="it-IT" sz="2200" dirty="0">
                <a:effectLst>
                  <a:outerShdw blurRad="38100" dist="38100" dir="2700000" algn="tl">
                    <a:srgbClr val="000000">
                      <a:alpha val="43137"/>
                    </a:srgbClr>
                  </a:outerShdw>
                </a:effectLst>
              </a:rPr>
              <a:t>, AL </a:t>
            </a:r>
            <a:r>
              <a:rPr lang="it-IT" sz="2200" b="1" dirty="0">
                <a:effectLst>
                  <a:outerShdw blurRad="38100" dist="38100" dir="2700000" algn="tl">
                    <a:srgbClr val="000000">
                      <a:alpha val="43137"/>
                    </a:srgbClr>
                  </a:outerShdw>
                </a:effectLst>
              </a:rPr>
              <a:t>PEGGIORAMENTO</a:t>
            </a:r>
            <a:r>
              <a:rPr lang="it-IT" sz="2200" dirty="0">
                <a:effectLst>
                  <a:outerShdw blurRad="38100" dist="38100" dir="2700000" algn="tl">
                    <a:srgbClr val="000000">
                      <a:alpha val="43137"/>
                    </a:srgbClr>
                  </a:outerShdw>
                </a:effectLst>
              </a:rPr>
              <a:t> O AL </a:t>
            </a:r>
            <a:r>
              <a:rPr lang="it-IT" sz="2200" b="1" dirty="0">
                <a:effectLst>
                  <a:outerShdw blurRad="38100" dist="38100" dir="2700000" algn="tl">
                    <a:srgbClr val="000000">
                      <a:alpha val="43137"/>
                    </a:srgbClr>
                  </a:outerShdw>
                </a:effectLst>
              </a:rPr>
              <a:t>MIGLIORAMENTO</a:t>
            </a:r>
            <a:r>
              <a:rPr lang="it-IT" sz="2200" dirty="0">
                <a:effectLst>
                  <a:outerShdw blurRad="38100" dist="38100" dir="2700000" algn="tl">
                    <a:srgbClr val="000000">
                      <a:alpha val="43137"/>
                    </a:srgbClr>
                  </a:outerShdw>
                </a:effectLst>
              </a:rPr>
              <a:t> </a:t>
            </a:r>
            <a:r>
              <a:rPr lang="it-IT" sz="2200" dirty="0" err="1">
                <a:effectLst>
                  <a:outerShdw blurRad="38100" dist="38100" dir="2700000" algn="tl">
                    <a:srgbClr val="000000">
                      <a:alpha val="43137"/>
                    </a:srgbClr>
                  </a:outerShdw>
                </a:effectLst>
              </a:rPr>
              <a:t>DI</a:t>
            </a:r>
            <a:r>
              <a:rPr lang="it-IT" sz="2200" dirty="0">
                <a:effectLst>
                  <a:outerShdw blurRad="38100" dist="38100" dir="2700000" algn="tl">
                    <a:srgbClr val="000000">
                      <a:alpha val="43137"/>
                    </a:srgbClr>
                  </a:outerShdw>
                </a:effectLst>
              </a:rPr>
              <a:t> CIASCUN  INDICATORE IN ESAME</a:t>
            </a:r>
            <a:endParaRPr lang="it-IT" sz="2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1408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712968" cy="1143000"/>
          </a:xfrm>
        </p:spPr>
        <p:txBody>
          <a:bodyPr>
            <a:normAutofit/>
          </a:bodyPr>
          <a:lstStyle/>
          <a:p>
            <a:r>
              <a:rPr lang="it-IT" sz="3200" b="1" dirty="0">
                <a:solidFill>
                  <a:srgbClr val="FFFF00"/>
                </a:solidFill>
              </a:rPr>
              <a:t>Lo stress nel personale delle forze di polizia</a:t>
            </a:r>
          </a:p>
        </p:txBody>
      </p:sp>
      <p:sp>
        <p:nvSpPr>
          <p:cNvPr id="3" name="Segnaposto contenuto 2"/>
          <p:cNvSpPr>
            <a:spLocks noGrp="1"/>
          </p:cNvSpPr>
          <p:nvPr>
            <p:ph idx="1"/>
          </p:nvPr>
        </p:nvSpPr>
        <p:spPr/>
        <p:txBody>
          <a:bodyPr>
            <a:normAutofit/>
          </a:bodyPr>
          <a:lstStyle/>
          <a:p>
            <a:r>
              <a:rPr lang="it-IT" dirty="0"/>
              <a:t>Evidenze della letteratura scientifica internazionale: aumento di incidenza di patologie della sfera psichica e di patologie cardiovascolare stress-correlate</a:t>
            </a:r>
          </a:p>
          <a:p>
            <a:endParaRPr lang="it-IT" dirty="0"/>
          </a:p>
          <a:p>
            <a:r>
              <a:rPr lang="it-IT" dirty="0"/>
              <a:t>Stressori acuti e cronici</a:t>
            </a:r>
          </a:p>
          <a:p>
            <a:endParaRPr lang="it-IT"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1_AREA INDICATORI ISTITUZIONALI.jpg"/>
          <p:cNvPicPr>
            <a:picLocks noChangeAspect="1"/>
          </p:cNvPicPr>
          <p:nvPr/>
        </p:nvPicPr>
        <p:blipFill>
          <a:blip r:embed="rId2" cstate="print">
            <a:grayscl/>
            <a:lum bright="-20000" contrast="30000"/>
          </a:blip>
          <a:srcRect l="5796" t="5208" r="7270" b="11386"/>
          <a:stretch>
            <a:fillRect/>
          </a:stretch>
        </p:blipFill>
        <p:spPr>
          <a:xfrm>
            <a:off x="467544" y="0"/>
            <a:ext cx="8064896" cy="6858000"/>
          </a:xfrm>
          <a:prstGeom prst="rect">
            <a:avLst/>
          </a:prstGeom>
        </p:spPr>
      </p:pic>
    </p:spTree>
    <p:extLst>
      <p:ext uri="{BB962C8B-B14F-4D97-AF65-F5344CB8AC3E}">
        <p14:creationId xmlns:p14="http://schemas.microsoft.com/office/powerpoint/2010/main" val="1776054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21456" y="34854"/>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chemeClr val="tx2">
                    <a:lumMod val="75000"/>
                  </a:schemeClr>
                </a:solidFill>
                <a:effectLst>
                  <a:outerShdw blurRad="38100" dist="38100" dir="2700000" algn="tl">
                    <a:srgbClr val="000000">
                      <a:alpha val="43137"/>
                    </a:srgbClr>
                  </a:outerShdw>
                </a:effectLst>
              </a:rPr>
              <a:t>LA STRUTTURA GENERALE DELLO STRUMENTO </a:t>
            </a:r>
            <a:r>
              <a:rPr lang="it-IT" sz="2400" b="1" u="sng" dirty="0" err="1">
                <a:solidFill>
                  <a:schemeClr val="tx2">
                    <a:lumMod val="75000"/>
                  </a:schemeClr>
                </a:solidFill>
                <a:effectLst>
                  <a:outerShdw blurRad="38100" dist="38100" dir="2700000" algn="tl">
                    <a:srgbClr val="000000">
                      <a:alpha val="43137"/>
                    </a:srgbClr>
                  </a:outerShdw>
                </a:effectLst>
              </a:rPr>
              <a:t>DI</a:t>
            </a:r>
            <a:r>
              <a:rPr lang="it-IT" sz="2400" b="1" u="sng" dirty="0">
                <a:solidFill>
                  <a:schemeClr val="tx2">
                    <a:lumMod val="75000"/>
                  </a:schemeClr>
                </a:solidFill>
                <a:effectLst>
                  <a:outerShdw blurRad="38100" dist="38100" dir="2700000" algn="tl">
                    <a:srgbClr val="000000">
                      <a:alpha val="43137"/>
                    </a:srgbClr>
                  </a:outerShdw>
                </a:effectLst>
              </a:rPr>
              <a:t> VALUTAZIONE</a:t>
            </a:r>
            <a:br>
              <a:rPr lang="it-IT" sz="2000" b="1" u="sng" dirty="0">
                <a:solidFill>
                  <a:schemeClr val="tx2">
                    <a:lumMod val="75000"/>
                  </a:schemeClr>
                </a:solidFill>
                <a:effectLst>
                  <a:outerShdw blurRad="38100" dist="38100" dir="2700000" algn="tl">
                    <a:srgbClr val="000000">
                      <a:alpha val="43137"/>
                    </a:srgbClr>
                  </a:outerShdw>
                </a:effectLst>
              </a:rPr>
            </a:br>
            <a:r>
              <a:rPr lang="it-IT" sz="2000" b="1" u="sng" dirty="0">
                <a:solidFill>
                  <a:schemeClr val="tx2">
                    <a:lumMod val="75000"/>
                  </a:schemeClr>
                </a:solidFill>
                <a:effectLst>
                  <a:outerShdw blurRad="38100" dist="38100" dir="2700000" algn="tl">
                    <a:srgbClr val="000000">
                      <a:alpha val="43137"/>
                    </a:srgbClr>
                  </a:outerShdw>
                </a:effectLst>
              </a:rPr>
              <a:t> </a:t>
            </a:r>
            <a:br>
              <a:rPr lang="it-IT" sz="2000" b="1" u="sng" dirty="0">
                <a:solidFill>
                  <a:schemeClr val="tx2">
                    <a:lumMod val="75000"/>
                  </a:schemeClr>
                </a:solidFill>
                <a:effectLst>
                  <a:outerShdw blurRad="38100" dist="38100" dir="2700000" algn="tl">
                    <a:srgbClr val="000000">
                      <a:alpha val="43137"/>
                    </a:srgbClr>
                  </a:outerShdw>
                </a:effectLst>
              </a:rPr>
            </a:br>
            <a:endParaRPr lang="it-IT" sz="20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28625" y="1785938"/>
            <a:ext cx="8301038" cy="4357687"/>
          </a:xfrm>
        </p:spPr>
        <p:txBody>
          <a:bodyPr>
            <a:normAutofit lnSpcReduction="10000"/>
          </a:bodyPr>
          <a:lstStyle/>
          <a:p>
            <a:pPr marL="88900" indent="-88900" algn="just" eaLnBrk="1" hangingPunct="1">
              <a:lnSpc>
                <a:spcPct val="150000"/>
              </a:lnSpc>
              <a:defRPr/>
            </a:pPr>
            <a:r>
              <a:rPr lang="it-IT" sz="2000" b="1" dirty="0">
                <a:solidFill>
                  <a:srgbClr val="FFFF00"/>
                </a:solidFill>
                <a:effectLst>
                  <a:outerShdw blurRad="38100" dist="38100" dir="2700000" algn="tl">
                    <a:srgbClr val="000000">
                      <a:alpha val="43137"/>
                    </a:srgbClr>
                  </a:outerShdw>
                </a:effectLst>
              </a:rPr>
              <a:t>AREA DEL CONTESTO DEL LAVORO</a:t>
            </a:r>
            <a:r>
              <a:rPr lang="it-IT" sz="2000" dirty="0">
                <a:effectLst>
                  <a:outerShdw blurRad="38100" dist="38100" dir="2700000" algn="tl">
                    <a:srgbClr val="000000">
                      <a:alpha val="43137"/>
                    </a:srgbClr>
                  </a:outerShdw>
                </a:effectLst>
              </a:rPr>
              <a:t>: CARATTERIZZATA DA UN TOTALE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a:t>
            </a:r>
            <a:r>
              <a:rPr lang="it-IT" sz="2000" b="1" dirty="0">
                <a:solidFill>
                  <a:srgbClr val="FFFF00"/>
                </a:solidFill>
                <a:effectLst>
                  <a:outerShdw blurRad="50800" dist="38100" dir="16200000" rotWithShape="0">
                    <a:prstClr val="black">
                      <a:alpha val="40000"/>
                    </a:prstClr>
                  </a:outerShdw>
                </a:effectLst>
              </a:rPr>
              <a:t>43 ITEM</a:t>
            </a:r>
            <a:r>
              <a:rPr lang="it-IT" sz="2000" dirty="0">
                <a:effectLst>
                  <a:outerShdw blurRad="38100" dist="38100" dir="2700000" algn="tl">
                    <a:srgbClr val="000000">
                      <a:alpha val="43137"/>
                    </a:srgbClr>
                  </a:outerShdw>
                </a:effectLst>
              </a:rPr>
              <a:t>, CHE PREVEDONO LA RISPOSTA BINARIA SÌ/NO, E ARTICOLATA NELLE SEI SEGUENTI SOTTO-AREE:</a:t>
            </a: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FUNZIONE E CULTURA ORGANIZZATIVA</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50800" dist="38100" dir="16200000" rotWithShape="0">
                    <a:prstClr val="black">
                      <a:alpha val="40000"/>
                    </a:prstClr>
                  </a:outerShdw>
                </a:effectLst>
              </a:rPr>
              <a:t>8 ITEM</a:t>
            </a: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RUOLO NELL’AMBITO DELL’ORGANIZZAZIONE</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7 ITEM</a:t>
            </a: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CARRIERA/SVILUPPO PROFESSIONALE</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8 ITEM</a:t>
            </a: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CONTROLLO DEL LAVORO</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6 ITEM</a:t>
            </a:r>
            <a:endParaRPr lang="it-IT" sz="2000" i="1" dirty="0">
              <a:solidFill>
                <a:srgbClr val="FFFF00"/>
              </a:solidFill>
              <a:effectLst>
                <a:outerShdw blurRad="38100" dist="38100" dir="2700000" algn="tl">
                  <a:srgbClr val="000000">
                    <a:alpha val="43137"/>
                  </a:srgbClr>
                </a:outerShdw>
              </a:effectLst>
            </a:endParaRP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RAPPORTI INTERPERSONALI SUL LAVORO</a:t>
            </a:r>
            <a:r>
              <a:rPr lang="it-IT" sz="2000" dirty="0">
                <a:solidFill>
                  <a:srgbClr val="C00000"/>
                </a:solidFill>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4 ITEM</a:t>
            </a:r>
          </a:p>
          <a:p>
            <a:pPr marL="268288" indent="-179388" algn="just" eaLnBrk="1" hangingPunct="1">
              <a:lnSpc>
                <a:spcPct val="150000"/>
              </a:lnSpc>
              <a:buFont typeface="Symbol" pitchFamily="18" charset="2"/>
              <a:buChar char=""/>
              <a:defRPr/>
            </a:pPr>
            <a:r>
              <a:rPr lang="it-IT" sz="2000" b="1" i="1" dirty="0">
                <a:effectLst>
                  <a:outerShdw blurRad="38100" dist="38100" dir="2700000" algn="tl">
                    <a:srgbClr val="000000">
                      <a:alpha val="43137"/>
                    </a:srgbClr>
                  </a:outerShdw>
                </a:effectLst>
              </a:rPr>
              <a:t>INTERFACCIA CASA-LAVORO</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50800" dist="38100" dir="16200000" rotWithShape="0">
                    <a:prstClr val="black">
                      <a:alpha val="40000"/>
                    </a:prstClr>
                  </a:outerShdw>
                </a:effectLst>
              </a:rPr>
              <a:t>10 ITEM</a:t>
            </a:r>
            <a:r>
              <a:rPr lang="it-IT" sz="2000" b="1" i="1" dirty="0">
                <a:solidFill>
                  <a:srgbClr val="FFFF00"/>
                </a:solidFill>
                <a:effectLst>
                  <a:outerShdw blurRad="50800" dist="38100" dir="16200000" rotWithShape="0">
                    <a:prstClr val="black">
                      <a:alpha val="40000"/>
                    </a:prstClr>
                  </a:outerShdw>
                </a:effectLst>
              </a:rPr>
              <a:t>  </a:t>
            </a:r>
          </a:p>
          <a:p>
            <a:pPr marL="0" indent="0" algn="just" eaLnBrk="1" hangingPunct="1">
              <a:lnSpc>
                <a:spcPct val="150000"/>
              </a:lnSpc>
              <a:buFont typeface="Arial" charset="0"/>
              <a:buNone/>
              <a:defRPr/>
            </a:pPr>
            <a:endParaRPr lang="it-IT"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73786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2_AREA INDICATORI.jpg"/>
          <p:cNvPicPr>
            <a:picLocks noChangeAspect="1"/>
          </p:cNvPicPr>
          <p:nvPr/>
        </p:nvPicPr>
        <p:blipFill>
          <a:blip r:embed="rId2" cstate="print"/>
          <a:srcRect l="5796" t="6250" r="5796" b="52083"/>
          <a:stretch>
            <a:fillRect/>
          </a:stretch>
        </p:blipFill>
        <p:spPr>
          <a:xfrm>
            <a:off x="467544" y="476672"/>
            <a:ext cx="8352928" cy="6192688"/>
          </a:xfrm>
          <a:prstGeom prst="rect">
            <a:avLst/>
          </a:prstGeom>
        </p:spPr>
      </p:pic>
    </p:spTree>
    <p:extLst>
      <p:ext uri="{BB962C8B-B14F-4D97-AF65-F5344CB8AC3E}">
        <p14:creationId xmlns:p14="http://schemas.microsoft.com/office/powerpoint/2010/main" val="2442594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3AREA contesto lavoro2.jpg"/>
          <p:cNvPicPr>
            <a:picLocks noChangeAspect="1"/>
          </p:cNvPicPr>
          <p:nvPr/>
        </p:nvPicPr>
        <p:blipFill>
          <a:blip r:embed="rId2" cstate="print"/>
          <a:srcRect l="5894" t="5208" r="5146" b="48456"/>
          <a:stretch>
            <a:fillRect/>
          </a:stretch>
        </p:blipFill>
        <p:spPr>
          <a:xfrm>
            <a:off x="395536" y="260648"/>
            <a:ext cx="8568952" cy="6408712"/>
          </a:xfrm>
          <a:prstGeom prst="rect">
            <a:avLst/>
          </a:prstGeom>
        </p:spPr>
      </p:pic>
    </p:spTree>
    <p:extLst>
      <p:ext uri="{BB962C8B-B14F-4D97-AF65-F5344CB8AC3E}">
        <p14:creationId xmlns:p14="http://schemas.microsoft.com/office/powerpoint/2010/main" val="2934897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33829" y="188640"/>
            <a:ext cx="8715375" cy="1500187"/>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r>
              <a:rPr lang="it-IT" sz="2400" b="1" u="sng" dirty="0">
                <a:solidFill>
                  <a:schemeClr val="tx2">
                    <a:lumMod val="75000"/>
                  </a:schemeClr>
                </a:solidFill>
                <a:effectLst>
                  <a:outerShdw blurRad="38100" dist="38100" dir="2700000" algn="tl">
                    <a:srgbClr val="000000">
                      <a:alpha val="43137"/>
                    </a:srgbClr>
                  </a:outerShdw>
                </a:effectLst>
              </a:rPr>
              <a:t> </a:t>
            </a: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chemeClr val="tx2">
                    <a:lumMod val="75000"/>
                  </a:schemeClr>
                </a:solidFill>
                <a:effectLst>
                  <a:outerShdw blurRad="38100" dist="38100" dir="2700000" algn="tl">
                    <a:srgbClr val="000000">
                      <a:alpha val="43137"/>
                    </a:srgbClr>
                  </a:outerShdw>
                </a:effectLst>
              </a:rPr>
              <a:t>LA STRUTTURA GENERALE DELLO STRUMENTO </a:t>
            </a:r>
            <a:r>
              <a:rPr lang="it-IT" sz="2400" b="1" u="sng" dirty="0" err="1">
                <a:solidFill>
                  <a:schemeClr val="tx2">
                    <a:lumMod val="75000"/>
                  </a:schemeClr>
                </a:solidFill>
                <a:effectLst>
                  <a:outerShdw blurRad="38100" dist="38100" dir="2700000" algn="tl">
                    <a:srgbClr val="000000">
                      <a:alpha val="43137"/>
                    </a:srgbClr>
                  </a:outerShdw>
                </a:effectLst>
              </a:rPr>
              <a:t>DI</a:t>
            </a:r>
            <a:r>
              <a:rPr lang="it-IT" sz="2400" b="1" u="sng" dirty="0">
                <a:solidFill>
                  <a:schemeClr val="tx2">
                    <a:lumMod val="75000"/>
                  </a:schemeClr>
                </a:solidFill>
                <a:effectLst>
                  <a:outerShdw blurRad="38100" dist="38100" dir="2700000" algn="tl">
                    <a:srgbClr val="000000">
                      <a:alpha val="43137"/>
                    </a:srgbClr>
                  </a:outerShdw>
                </a:effectLst>
              </a:rPr>
              <a:t> VALUTAZIONE</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 </a:t>
            </a:r>
            <a:br>
              <a:rPr lang="it-IT" sz="2000" b="1" dirty="0">
                <a:solidFill>
                  <a:schemeClr val="tx2">
                    <a:lumMod val="75000"/>
                  </a:schemeClr>
                </a:solidFill>
                <a:effectLst>
                  <a:outerShdw blurRad="38100" dist="38100" dir="2700000" algn="tl">
                    <a:srgbClr val="000000">
                      <a:alpha val="43137"/>
                    </a:srgbClr>
                  </a:outerShdw>
                </a:effectLst>
              </a:rPr>
            </a:br>
            <a:endParaRPr lang="it-IT" sz="20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33829" y="1688827"/>
            <a:ext cx="9110171" cy="4357688"/>
          </a:xfrm>
        </p:spPr>
        <p:txBody>
          <a:bodyPr>
            <a:normAutofit/>
          </a:bodyPr>
          <a:lstStyle/>
          <a:p>
            <a:pPr marL="88900" indent="-88900" algn="just" eaLnBrk="1" hangingPunct="1">
              <a:defRPr/>
            </a:pPr>
            <a:r>
              <a:rPr lang="it-IT" sz="2000" b="1" dirty="0">
                <a:solidFill>
                  <a:srgbClr val="FFFF00"/>
                </a:solidFill>
                <a:effectLst>
                  <a:outerShdw blurRad="50800" dist="38100" dir="16200000" rotWithShape="0">
                    <a:prstClr val="black">
                      <a:alpha val="40000"/>
                    </a:prstClr>
                  </a:outerShdw>
                </a:effectLst>
              </a:rPr>
              <a:t>AREA DEL CONTENUTO DEL LAVORO</a:t>
            </a:r>
            <a:r>
              <a:rPr lang="it-IT" sz="2000" dirty="0">
                <a:effectLst>
                  <a:outerShdw blurRad="38100" dist="38100" dir="2700000" algn="tl">
                    <a:srgbClr val="000000">
                      <a:alpha val="43137"/>
                    </a:srgbClr>
                  </a:outerShdw>
                </a:effectLst>
              </a:rPr>
              <a:t>: CARATTERIZZATA DA UN TOTALE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50800" dist="38100" dir="16200000" rotWithShape="0">
                    <a:prstClr val="black">
                      <a:alpha val="40000"/>
                    </a:prstClr>
                  </a:outerShdw>
                </a:effectLst>
              </a:rPr>
              <a:t>33 ITEM</a:t>
            </a:r>
            <a:r>
              <a:rPr lang="it-IT" sz="2000" dirty="0">
                <a:effectLst>
                  <a:outerShdw blurRad="38100" dist="38100" dir="2700000" algn="tl">
                    <a:srgbClr val="000000">
                      <a:alpha val="43137"/>
                    </a:srgbClr>
                  </a:outerShdw>
                </a:effectLst>
              </a:rPr>
              <a:t>, CHE PREVEDONO LA RISPOSTA BINARIA SÌ/NO, E DIVISA NELLE 4 SEGUENTI SOTTO-AREE:</a:t>
            </a:r>
          </a:p>
          <a:p>
            <a:pPr marL="268288" indent="-179388" algn="just" eaLnBrk="1" hangingPunct="1">
              <a:buFont typeface="Symbol" pitchFamily="18" charset="2"/>
              <a:buChar char=""/>
              <a:defRPr/>
            </a:pPr>
            <a:r>
              <a:rPr lang="it-IT" sz="2000" b="1" i="1" dirty="0">
                <a:effectLst>
                  <a:outerShdw blurRad="38100" dist="38100" dir="2700000" algn="tl">
                    <a:srgbClr val="000000">
                      <a:alpha val="43137"/>
                    </a:srgbClr>
                  </a:outerShdw>
                </a:effectLst>
              </a:rPr>
              <a:t>AMBIENTE ED ATTREZZATURE </a:t>
            </a:r>
            <a:r>
              <a:rPr lang="it-IT" sz="2000" b="1" i="1" dirty="0" err="1">
                <a:effectLst>
                  <a:outerShdw blurRad="38100" dist="38100" dir="2700000" algn="tl">
                    <a:srgbClr val="000000">
                      <a:alpha val="43137"/>
                    </a:srgbClr>
                  </a:outerShdw>
                </a:effectLst>
              </a:rPr>
              <a:t>DI</a:t>
            </a:r>
            <a:r>
              <a:rPr lang="it-IT" sz="2000" b="1" i="1" dirty="0">
                <a:effectLst>
                  <a:outerShdw blurRad="38100" dist="38100" dir="2700000" algn="tl">
                    <a:srgbClr val="000000">
                      <a:alpha val="43137"/>
                    </a:srgbClr>
                  </a:outerShdw>
                </a:effectLst>
              </a:rPr>
              <a:t> LAVORO</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16 ITEM</a:t>
            </a:r>
          </a:p>
          <a:p>
            <a:pPr marL="268288" indent="-179388" algn="just" eaLnBrk="1" hangingPunct="1">
              <a:buFont typeface="Symbol" pitchFamily="18" charset="2"/>
              <a:buChar char=""/>
              <a:defRPr/>
            </a:pPr>
            <a:r>
              <a:rPr lang="it-IT" sz="2000" b="1" i="1" dirty="0">
                <a:effectLst>
                  <a:outerShdw blurRad="38100" dist="38100" dir="2700000" algn="tl">
                    <a:srgbClr val="000000">
                      <a:alpha val="43137"/>
                    </a:srgbClr>
                  </a:outerShdw>
                </a:effectLst>
              </a:rPr>
              <a:t>PIANIFICAZIONE DEI COMPITI</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5 ITEM</a:t>
            </a:r>
          </a:p>
          <a:p>
            <a:pPr marL="268288" indent="-179388" algn="just" eaLnBrk="1" hangingPunct="1">
              <a:buFont typeface="Symbol" pitchFamily="18" charset="2"/>
              <a:buChar char=""/>
              <a:defRPr/>
            </a:pPr>
            <a:r>
              <a:rPr lang="it-IT" sz="2000" b="1" i="1" dirty="0">
                <a:effectLst>
                  <a:outerShdw blurRad="38100" dist="38100" dir="2700000" algn="tl">
                    <a:srgbClr val="000000">
                      <a:alpha val="43137"/>
                    </a:srgbClr>
                  </a:outerShdw>
                </a:effectLst>
              </a:rPr>
              <a:t>CARICO E RITMO </a:t>
            </a:r>
            <a:r>
              <a:rPr lang="it-IT" sz="2000" b="1" i="1" dirty="0" err="1">
                <a:effectLst>
                  <a:outerShdw blurRad="38100" dist="38100" dir="2700000" algn="tl">
                    <a:srgbClr val="000000">
                      <a:alpha val="43137"/>
                    </a:srgbClr>
                  </a:outerShdw>
                </a:effectLst>
              </a:rPr>
              <a:t>DI</a:t>
            </a:r>
            <a:r>
              <a:rPr lang="it-IT" sz="2000" b="1" i="1" dirty="0">
                <a:effectLst>
                  <a:outerShdw blurRad="38100" dist="38100" dir="2700000" algn="tl">
                    <a:srgbClr val="000000">
                      <a:alpha val="43137"/>
                    </a:srgbClr>
                  </a:outerShdw>
                </a:effectLst>
              </a:rPr>
              <a:t> LAVORO</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6 ITEM</a:t>
            </a:r>
          </a:p>
          <a:p>
            <a:pPr marL="268288" indent="-179388" algn="just" eaLnBrk="1" hangingPunct="1">
              <a:buFont typeface="Symbol" pitchFamily="18" charset="2"/>
              <a:buChar char=""/>
              <a:defRPr/>
            </a:pPr>
            <a:r>
              <a:rPr lang="it-IT" sz="2000" b="1" i="1" dirty="0">
                <a:effectLst>
                  <a:outerShdw blurRad="38100" dist="38100" dir="2700000" algn="tl">
                    <a:srgbClr val="000000">
                      <a:alpha val="43137"/>
                    </a:srgbClr>
                  </a:outerShdw>
                </a:effectLst>
              </a:rPr>
              <a:t>ORARIO </a:t>
            </a:r>
            <a:r>
              <a:rPr lang="it-IT" sz="2000" b="1" i="1" dirty="0" err="1">
                <a:effectLst>
                  <a:outerShdw blurRad="38100" dist="38100" dir="2700000" algn="tl">
                    <a:srgbClr val="000000">
                      <a:alpha val="43137"/>
                    </a:srgbClr>
                  </a:outerShdw>
                </a:effectLst>
              </a:rPr>
              <a:t>DI</a:t>
            </a:r>
            <a:r>
              <a:rPr lang="it-IT" sz="2000" b="1" i="1" dirty="0">
                <a:effectLst>
                  <a:outerShdw blurRad="38100" dist="38100" dir="2700000" algn="tl">
                    <a:srgbClr val="000000">
                      <a:alpha val="43137"/>
                    </a:srgbClr>
                  </a:outerShdw>
                </a:effectLst>
              </a:rPr>
              <a:t> LAVORO</a:t>
            </a:r>
            <a:r>
              <a:rPr lang="it-IT" sz="2000" dirty="0">
                <a:effectLst>
                  <a:outerShdw blurRad="38100" dist="38100" dir="2700000" algn="tl">
                    <a:srgbClr val="000000">
                      <a:alpha val="43137"/>
                    </a:srgbClr>
                  </a:outerShdw>
                </a:effectLst>
              </a:rPr>
              <a:t>: </a:t>
            </a:r>
            <a:r>
              <a:rPr lang="it-IT" sz="2000" dirty="0">
                <a:solidFill>
                  <a:srgbClr val="FFFF00"/>
                </a:solidFill>
                <a:effectLst>
                  <a:outerShdw blurRad="38100" dist="38100" dir="2700000" algn="tl">
                    <a:srgbClr val="000000">
                      <a:alpha val="43137"/>
                    </a:srgbClr>
                  </a:outerShdw>
                </a:effectLst>
              </a:rPr>
              <a:t>6 ITEM</a:t>
            </a:r>
          </a:p>
          <a:p>
            <a:pPr marL="268288" indent="-179388" algn="ctr" eaLnBrk="1" hangingPunct="1">
              <a:buFont typeface="Symbol" pitchFamily="18" charset="2"/>
              <a:buChar char=""/>
              <a:defRPr/>
            </a:pPr>
            <a:endParaRPr lang="it-IT" sz="2000" u="sng" dirty="0">
              <a:solidFill>
                <a:srgbClr val="008000"/>
              </a:solidFill>
              <a:effectLst>
                <a:outerShdw blurRad="38100" dist="38100" dir="2700000" algn="tl">
                  <a:srgbClr val="000000">
                    <a:alpha val="43137"/>
                  </a:srgbClr>
                </a:outerShdw>
              </a:effectLst>
            </a:endParaRPr>
          </a:p>
          <a:p>
            <a:pPr marL="0" indent="0" algn="ctr" eaLnBrk="1" hangingPunct="1">
              <a:buFont typeface="Arial" charset="0"/>
              <a:buNone/>
              <a:defRPr/>
            </a:pPr>
            <a:endParaRPr lang="it-IT" sz="2000" b="1" dirty="0">
              <a:solidFill>
                <a:srgbClr val="FFFF00"/>
              </a:solidFill>
              <a:effectLst>
                <a:outerShdw blurRad="50800" dist="38100" dir="16200000" rotWithShape="0">
                  <a:prstClr val="black">
                    <a:alpha val="40000"/>
                  </a:prstClr>
                </a:outerShdw>
              </a:effectLst>
            </a:endParaRPr>
          </a:p>
        </p:txBody>
      </p:sp>
    </p:spTree>
    <p:extLst>
      <p:ext uri="{BB962C8B-B14F-4D97-AF65-F5344CB8AC3E}">
        <p14:creationId xmlns:p14="http://schemas.microsoft.com/office/powerpoint/2010/main" val="882872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6 AREA INDICATORI.jpg"/>
          <p:cNvPicPr>
            <a:picLocks noChangeAspect="1"/>
          </p:cNvPicPr>
          <p:nvPr/>
        </p:nvPicPr>
        <p:blipFill>
          <a:blip r:embed="rId2" cstate="print"/>
          <a:srcRect l="7200" t="6819" r="7131" b="51078"/>
          <a:stretch>
            <a:fillRect/>
          </a:stretch>
        </p:blipFill>
        <p:spPr>
          <a:xfrm>
            <a:off x="179512" y="0"/>
            <a:ext cx="8712968" cy="6669360"/>
          </a:xfrm>
          <a:prstGeom prst="rect">
            <a:avLst/>
          </a:prstGeom>
        </p:spPr>
      </p:pic>
    </p:spTree>
    <p:extLst>
      <p:ext uri="{BB962C8B-B14F-4D97-AF65-F5344CB8AC3E}">
        <p14:creationId xmlns:p14="http://schemas.microsoft.com/office/powerpoint/2010/main" val="521124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5 AREA INDICATORI.jpg"/>
          <p:cNvPicPr>
            <a:picLocks noChangeAspect="1"/>
          </p:cNvPicPr>
          <p:nvPr/>
        </p:nvPicPr>
        <p:blipFill>
          <a:blip r:embed="rId2" cstate="print"/>
          <a:srcRect l="5796" t="6250" r="5796" b="41667"/>
          <a:stretch>
            <a:fillRect/>
          </a:stretch>
        </p:blipFill>
        <p:spPr>
          <a:xfrm>
            <a:off x="142844" y="0"/>
            <a:ext cx="8858312" cy="6858000"/>
          </a:xfrm>
          <a:prstGeom prst="rect">
            <a:avLst/>
          </a:prstGeom>
        </p:spPr>
      </p:pic>
    </p:spTree>
    <p:extLst>
      <p:ext uri="{BB962C8B-B14F-4D97-AF65-F5344CB8AC3E}">
        <p14:creationId xmlns:p14="http://schemas.microsoft.com/office/powerpoint/2010/main" val="25361265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7 AREA INDICATORI.jpg"/>
          <p:cNvPicPr>
            <a:picLocks noChangeAspect="1"/>
          </p:cNvPicPr>
          <p:nvPr/>
        </p:nvPicPr>
        <p:blipFill>
          <a:blip r:embed="rId2" cstate="print"/>
          <a:srcRect t="8333" b="42708"/>
          <a:stretch>
            <a:fillRect/>
          </a:stretch>
        </p:blipFill>
        <p:spPr>
          <a:xfrm>
            <a:off x="0" y="0"/>
            <a:ext cx="8982782" cy="6669360"/>
          </a:xfrm>
          <a:prstGeom prst="rect">
            <a:avLst/>
          </a:prstGeom>
        </p:spPr>
      </p:pic>
    </p:spTree>
    <p:extLst>
      <p:ext uri="{BB962C8B-B14F-4D97-AF65-F5344CB8AC3E}">
        <p14:creationId xmlns:p14="http://schemas.microsoft.com/office/powerpoint/2010/main" val="1836408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6 AREA INDICATORI.jpg"/>
          <p:cNvPicPr>
            <a:picLocks noChangeAspect="1"/>
          </p:cNvPicPr>
          <p:nvPr/>
        </p:nvPicPr>
        <p:blipFill>
          <a:blip r:embed="rId2" cstate="print"/>
          <a:srcRect l="6498" t="50862" r="7131" b="9375"/>
          <a:stretch>
            <a:fillRect/>
          </a:stretch>
        </p:blipFill>
        <p:spPr>
          <a:xfrm>
            <a:off x="179512" y="188640"/>
            <a:ext cx="8784976" cy="6669360"/>
          </a:xfrm>
          <a:prstGeom prst="rect">
            <a:avLst/>
          </a:prstGeom>
        </p:spPr>
      </p:pic>
    </p:spTree>
    <p:extLst>
      <p:ext uri="{BB962C8B-B14F-4D97-AF65-F5344CB8AC3E}">
        <p14:creationId xmlns:p14="http://schemas.microsoft.com/office/powerpoint/2010/main" val="13315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7 AREA INDICATORI.jpg"/>
          <p:cNvPicPr>
            <a:picLocks noChangeAspect="1"/>
          </p:cNvPicPr>
          <p:nvPr/>
        </p:nvPicPr>
        <p:blipFill>
          <a:blip r:embed="rId2" cstate="print"/>
          <a:srcRect t="8333" b="42708"/>
          <a:stretch>
            <a:fillRect/>
          </a:stretch>
        </p:blipFill>
        <p:spPr>
          <a:xfrm>
            <a:off x="0" y="0"/>
            <a:ext cx="8982782" cy="6669360"/>
          </a:xfrm>
          <a:prstGeom prst="rect">
            <a:avLst/>
          </a:prstGeom>
        </p:spPr>
      </p:pic>
    </p:spTree>
    <p:extLst>
      <p:ext uri="{BB962C8B-B14F-4D97-AF65-F5344CB8AC3E}">
        <p14:creationId xmlns:p14="http://schemas.microsoft.com/office/powerpoint/2010/main" val="545228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1520" y="274638"/>
            <a:ext cx="8712968" cy="1143000"/>
          </a:xfrm>
        </p:spPr>
        <p:txBody>
          <a:bodyPr>
            <a:normAutofit/>
          </a:bodyPr>
          <a:lstStyle/>
          <a:p>
            <a:r>
              <a:rPr lang="it-IT" sz="3200" b="1" dirty="0">
                <a:solidFill>
                  <a:srgbClr val="FFFF00"/>
                </a:solidFill>
              </a:rPr>
              <a:t>Lo stress nel personale delle forze di polizia</a:t>
            </a:r>
            <a:endParaRPr lang="it-IT" sz="3200" dirty="0"/>
          </a:p>
        </p:txBody>
      </p:sp>
      <p:sp>
        <p:nvSpPr>
          <p:cNvPr id="3" name="Segnaposto contenuto 2"/>
          <p:cNvSpPr>
            <a:spLocks noGrp="1"/>
          </p:cNvSpPr>
          <p:nvPr>
            <p:ph idx="1"/>
          </p:nvPr>
        </p:nvSpPr>
        <p:spPr/>
        <p:txBody>
          <a:bodyPr/>
          <a:lstStyle/>
          <a:p>
            <a:r>
              <a:rPr lang="it-IT" b="1" dirty="0">
                <a:solidFill>
                  <a:srgbClr val="FFFF00"/>
                </a:solidFill>
              </a:rPr>
              <a:t>Stressori acuti</a:t>
            </a:r>
            <a:r>
              <a:rPr lang="it-IT" dirty="0"/>
              <a:t>: eventi critici che hanno a che fare con la morte o con il rischio di morte da causa violenta per se stessi o per gli altri (conflitti a fuoco, aggressioni fisiche, gravi incidenti stradali, essere presi in ostaggio, suicidio di colleghi, soccorso in scenari cruenti).</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27584" y="2136339"/>
            <a:ext cx="7632848" cy="3046988"/>
          </a:xfrm>
          <a:prstGeom prst="rect">
            <a:avLst/>
          </a:prstGeom>
        </p:spPr>
        <p:txBody>
          <a:bodyPr wrap="square">
            <a:spAutoFit/>
          </a:bodyPr>
          <a:lstStyle/>
          <a:p>
            <a:pPr algn="ctr">
              <a:defRPr/>
            </a:pPr>
            <a:r>
              <a:rPr lang="it-IT" sz="2400" u="sng" dirty="0">
                <a:effectLst>
                  <a:outerShdw blurRad="38100" dist="38100" dir="2700000" algn="tl">
                    <a:srgbClr val="000000">
                      <a:alpha val="43137"/>
                    </a:srgbClr>
                  </a:outerShdw>
                </a:effectLst>
              </a:rPr>
              <a:t>LO STRUMENTO RISULTA COMPLESSIVAMENTE COSTITUITO DA </a:t>
            </a:r>
            <a:r>
              <a:rPr lang="it-IT" sz="2400" b="1" u="sng" dirty="0">
                <a:solidFill>
                  <a:srgbClr val="FFFF00"/>
                </a:solidFill>
                <a:effectLst>
                  <a:outerShdw blurRad="38100" dist="38100" dir="2700000" algn="tl">
                    <a:srgbClr val="000000">
                      <a:alpha val="43137"/>
                    </a:srgbClr>
                  </a:outerShdw>
                </a:effectLst>
              </a:rPr>
              <a:t>96 ITEM </a:t>
            </a:r>
          </a:p>
          <a:p>
            <a:pPr algn="ctr">
              <a:defRPr/>
            </a:pPr>
            <a:endParaRPr lang="it-IT" sz="2400" b="1" u="sng" dirty="0">
              <a:solidFill>
                <a:srgbClr val="FFFF00"/>
              </a:solidFill>
              <a:effectLst>
                <a:outerShdw blurRad="38100" dist="38100" dir="2700000" algn="tl">
                  <a:srgbClr val="000000">
                    <a:alpha val="43137"/>
                  </a:srgbClr>
                </a:outerShdw>
              </a:effectLst>
            </a:endParaRPr>
          </a:p>
          <a:p>
            <a:pPr algn="just">
              <a:defRPr/>
            </a:pPr>
            <a:r>
              <a:rPr lang="it-IT" sz="2400" b="1" dirty="0">
                <a:solidFill>
                  <a:srgbClr val="FFFF00"/>
                </a:solidFill>
                <a:effectLst>
                  <a:outerShdw blurRad="50800" dist="38100" dir="16200000" rotWithShape="0">
                    <a:prstClr val="black">
                      <a:alpha val="40000"/>
                    </a:prstClr>
                  </a:outerShdw>
                </a:effectLst>
              </a:rPr>
              <a:t>20</a:t>
            </a:r>
            <a:r>
              <a:rPr lang="it-IT" sz="2400" b="1" dirty="0">
                <a:effectLst>
                  <a:outerShdw blurRad="38100" dist="38100" dir="2700000" algn="tl">
                    <a:srgbClr val="000000">
                      <a:alpha val="43137"/>
                    </a:srgbClr>
                  </a:outerShdw>
                </a:effectLst>
              </a:rPr>
              <a:t>/76 DEI QUALI, </a:t>
            </a:r>
            <a:r>
              <a:rPr lang="it-IT" sz="2400" dirty="0">
                <a:effectLst>
                  <a:outerShdw blurRad="38100" dist="38100" dir="2700000" algn="tl">
                    <a:srgbClr val="000000">
                      <a:alpha val="43137"/>
                    </a:srgbClr>
                  </a:outerShdw>
                </a:effectLst>
              </a:rPr>
              <a:t>RELATIVI ALLE AREE DEL CONTESTO E DEL CONTENUTO DEL LAVORO, </a:t>
            </a:r>
            <a:r>
              <a:rPr lang="it-IT" sz="2400" b="1" dirty="0">
                <a:solidFill>
                  <a:srgbClr val="FFFF00"/>
                </a:solidFill>
                <a:effectLst>
                  <a:outerShdw blurRad="50800" dist="38100" dir="16200000" rotWithShape="0">
                    <a:prstClr val="black">
                      <a:alpha val="40000"/>
                    </a:prstClr>
                  </a:outerShdw>
                </a:effectLst>
              </a:rPr>
              <a:t>POTENZIALMENTE SOSTITUIBILI PER CONSENTIRE LA NECESSARIA FLESSIBILITÀ DELLO STRUMENTO</a:t>
            </a:r>
            <a:endParaRPr lang="it-IT" sz="2400" dirty="0"/>
          </a:p>
        </p:txBody>
      </p:sp>
    </p:spTree>
    <p:extLst>
      <p:ext uri="{BB962C8B-B14F-4D97-AF65-F5344CB8AC3E}">
        <p14:creationId xmlns:p14="http://schemas.microsoft.com/office/powerpoint/2010/main" val="4752353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85804" y="2428868"/>
            <a:ext cx="8229600" cy="1357322"/>
          </a:xfrm>
        </p:spPr>
        <p:txBody>
          <a:bodyPr>
            <a:normAutofit fontScale="77500" lnSpcReduction="20000"/>
          </a:bodyPr>
          <a:lstStyle/>
          <a:p>
            <a:pPr algn="ctr">
              <a:buFont typeface="Arial" charset="0"/>
              <a:buNone/>
              <a:defRPr/>
            </a:pPr>
            <a:r>
              <a:rPr lang="it-IT" sz="3600" b="1" dirty="0">
                <a:solidFill>
                  <a:srgbClr val="3366FF"/>
                </a:solidFill>
                <a:effectLst>
                  <a:outerShdw blurRad="50800" dist="38100" dir="16200000" rotWithShape="0">
                    <a:prstClr val="black">
                      <a:alpha val="40000"/>
                    </a:prstClr>
                  </a:outerShdw>
                </a:effectLst>
                <a:latin typeface="Cambria" pitchFamily="18" charset="0"/>
              </a:rPr>
              <a:t> </a:t>
            </a:r>
          </a:p>
          <a:p>
            <a:pPr algn="ctr">
              <a:buFont typeface="Arial" charset="0"/>
              <a:buNone/>
              <a:defRPr/>
            </a:pPr>
            <a:r>
              <a:rPr lang="it-IT" sz="3600" b="1" dirty="0">
                <a:solidFill>
                  <a:srgbClr val="FFFF00"/>
                </a:solidFill>
                <a:effectLst>
                  <a:outerShdw blurRad="50800" dist="38100" dir="16200000" rotWithShape="0">
                    <a:prstClr val="black">
                      <a:alpha val="40000"/>
                    </a:prstClr>
                  </a:outerShdw>
                </a:effectLst>
                <a:latin typeface="Cambria" pitchFamily="18" charset="0"/>
              </a:rPr>
              <a:t>LA SPERIMENTAZIONE DEL </a:t>
            </a:r>
          </a:p>
          <a:p>
            <a:pPr algn="ctr">
              <a:buFont typeface="Arial" charset="0"/>
              <a:buNone/>
              <a:defRPr/>
            </a:pPr>
            <a:r>
              <a:rPr lang="it-IT" sz="3600" b="1" dirty="0">
                <a:solidFill>
                  <a:srgbClr val="FFFF00"/>
                </a:solidFill>
                <a:effectLst>
                  <a:outerShdw blurRad="50800" dist="38100" dir="16200000" rotWithShape="0">
                    <a:prstClr val="black">
                      <a:alpha val="40000"/>
                    </a:prstClr>
                  </a:outerShdw>
                </a:effectLst>
                <a:latin typeface="Cambria" pitchFamily="18" charset="0"/>
              </a:rPr>
              <a:t>MODELLO PROCEDURALE</a:t>
            </a:r>
          </a:p>
          <a:p>
            <a:pPr algn="ctr">
              <a:buFont typeface="Arial" charset="0"/>
              <a:buNone/>
              <a:defRPr/>
            </a:pPr>
            <a:endParaRPr lang="it-IT" sz="3600" b="1" dirty="0">
              <a:solidFill>
                <a:schemeClr val="tx2">
                  <a:lumMod val="75000"/>
                </a:schemeClr>
              </a:solidFill>
              <a:latin typeface="Cambria" pitchFamily="18" charset="0"/>
            </a:endParaRPr>
          </a:p>
        </p:txBody>
      </p:sp>
      <p:sp>
        <p:nvSpPr>
          <p:cNvPr id="4" name="Titolo 1"/>
          <p:cNvSpPr>
            <a:spLocks noGrp="1"/>
          </p:cNvSpPr>
          <p:nvPr>
            <p:ph type="title"/>
          </p:nvPr>
        </p:nvSpPr>
        <p:spPr bwMode="auto">
          <a:xfrm>
            <a:off x="457200" y="1071563"/>
            <a:ext cx="8229600" cy="5715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600" b="1" u="sng" dirty="0"/>
              <a:t>L’ITER DEL MODELLO VALUTATIVO</a:t>
            </a:r>
          </a:p>
        </p:txBody>
      </p:sp>
    </p:spTree>
    <p:extLst>
      <p:ext uri="{BB962C8B-B14F-4D97-AF65-F5344CB8AC3E}">
        <p14:creationId xmlns:p14="http://schemas.microsoft.com/office/powerpoint/2010/main" val="41335862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77105" y="116632"/>
            <a:ext cx="8715375" cy="13470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4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L’ATTIVITÀ DEL “</a:t>
            </a:r>
            <a:r>
              <a:rPr lang="it-IT" sz="2000" b="1" i="1" dirty="0">
                <a:solidFill>
                  <a:schemeClr val="tx2">
                    <a:lumMod val="75000"/>
                  </a:schemeClr>
                </a:solidFill>
                <a:effectLst>
                  <a:outerShdw blurRad="38100" dist="38100" dir="2700000" algn="tl">
                    <a:srgbClr val="000000">
                      <a:alpha val="43137"/>
                    </a:srgbClr>
                  </a:outerShdw>
                </a:effectLst>
              </a:rPr>
              <a:t>GRUPPO </a:t>
            </a:r>
            <a:r>
              <a:rPr lang="it-IT" sz="2000" b="1" i="1" dirty="0" err="1">
                <a:solidFill>
                  <a:schemeClr val="tx2">
                    <a:lumMod val="75000"/>
                  </a:schemeClr>
                </a:solidFill>
                <a:effectLst>
                  <a:outerShdw blurRad="38100" dist="38100" dir="2700000" algn="tl">
                    <a:srgbClr val="000000">
                      <a:alpha val="43137"/>
                    </a:srgbClr>
                  </a:outerShdw>
                </a:effectLst>
              </a:rPr>
              <a:t>DI</a:t>
            </a:r>
            <a:r>
              <a:rPr lang="it-IT" sz="2000" b="1" i="1" dirty="0">
                <a:solidFill>
                  <a:schemeClr val="tx2">
                    <a:lumMod val="75000"/>
                  </a:schemeClr>
                </a:solidFill>
                <a:effectLst>
                  <a:outerShdw blurRad="38100" dist="38100" dir="2700000" algn="tl">
                    <a:srgbClr val="000000">
                      <a:alpha val="43137"/>
                    </a:srgbClr>
                  </a:outerShdw>
                </a:effectLst>
              </a:rPr>
              <a:t> LAVORO PER LA VALUTAZIONE </a:t>
            </a:r>
            <a:br>
              <a:rPr lang="it-IT" sz="2000" b="1" i="1" dirty="0">
                <a:solidFill>
                  <a:schemeClr val="tx2">
                    <a:lumMod val="75000"/>
                  </a:schemeClr>
                </a:solidFill>
                <a:effectLst>
                  <a:outerShdw blurRad="38100" dist="38100" dir="2700000" algn="tl">
                    <a:srgbClr val="000000">
                      <a:alpha val="43137"/>
                    </a:srgbClr>
                  </a:outerShdw>
                </a:effectLst>
              </a:rPr>
            </a:br>
            <a:r>
              <a:rPr lang="it-IT" sz="2000" b="1" i="1" dirty="0">
                <a:solidFill>
                  <a:schemeClr val="tx2">
                    <a:lumMod val="75000"/>
                  </a:schemeClr>
                </a:solidFill>
                <a:effectLst>
                  <a:outerShdw blurRad="38100" dist="38100" dir="2700000" algn="tl">
                    <a:srgbClr val="000000">
                      <a:alpha val="43137"/>
                    </a:srgbClr>
                  </a:outerShdw>
                </a:effectLst>
              </a:rPr>
              <a:t>DEL RISCHIO STRESS LAVORO-CORRELATO</a:t>
            </a:r>
            <a:r>
              <a:rPr lang="it-IT" sz="2000" b="1" dirty="0">
                <a:solidFill>
                  <a:schemeClr val="tx2">
                    <a:lumMod val="75000"/>
                  </a:schemeClr>
                </a:solidFill>
                <a:effectLst>
                  <a:outerShdw blurRad="38100" dist="38100" dir="2700000" algn="tl">
                    <a:srgbClr val="000000">
                      <a:alpha val="43137"/>
                    </a:srgbClr>
                  </a:outerShdw>
                </a:effectLst>
              </a:rPr>
              <a:t>”: TERZA FASE, </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 SPERIMENTAZIONE DELLO STRUMENTO </a:t>
            </a:r>
            <a:r>
              <a:rPr lang="it-IT" sz="2000" b="1" dirty="0" err="1">
                <a:solidFill>
                  <a:schemeClr val="tx2">
                    <a:lumMod val="75000"/>
                  </a:schemeClr>
                </a:solidFill>
                <a:effectLst>
                  <a:outerShdw blurRad="38100" dist="38100" dir="2700000" algn="tl">
                    <a:srgbClr val="000000">
                      <a:alpha val="43137"/>
                    </a:srgbClr>
                  </a:outerShdw>
                </a:effectLst>
              </a:rPr>
              <a:t>DI</a:t>
            </a:r>
            <a:r>
              <a:rPr lang="it-IT" sz="2000" b="1" dirty="0">
                <a:solidFill>
                  <a:schemeClr val="tx2">
                    <a:lumMod val="75000"/>
                  </a:schemeClr>
                </a:solidFill>
                <a:effectLst>
                  <a:outerShdw blurRad="38100" dist="38100" dir="2700000" algn="tl">
                    <a:srgbClr val="000000">
                      <a:alpha val="43137"/>
                    </a:srgbClr>
                  </a:outerShdw>
                </a:effectLst>
              </a:rPr>
              <a:t> VALUTAZIONE</a:t>
            </a:r>
            <a:br>
              <a:rPr lang="it-IT" sz="18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 </a:t>
            </a:r>
            <a:br>
              <a:rPr lang="it-IT" sz="2000" b="1" dirty="0">
                <a:solidFill>
                  <a:schemeClr val="tx2">
                    <a:lumMod val="75000"/>
                  </a:schemeClr>
                </a:solidFill>
                <a:effectLst>
                  <a:outerShdw blurRad="38100" dist="38100" dir="2700000" algn="tl">
                    <a:srgbClr val="000000">
                      <a:alpha val="43137"/>
                    </a:srgbClr>
                  </a:outerShdw>
                </a:effectLst>
              </a:rPr>
            </a:br>
            <a:endParaRPr lang="it-IT" sz="20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323528" y="1463694"/>
            <a:ext cx="8568952" cy="4917634"/>
          </a:xfrm>
        </p:spPr>
        <p:txBody>
          <a:bodyPr>
            <a:normAutofit fontScale="92500"/>
          </a:bodyPr>
          <a:lstStyle/>
          <a:p>
            <a:pPr marL="0" indent="0" algn="just" eaLnBrk="1" hangingPunct="1">
              <a:lnSpc>
                <a:spcPts val="2700"/>
              </a:lnSpc>
              <a:buFont typeface="Arial" charset="0"/>
              <a:buNone/>
              <a:defRPr/>
            </a:pPr>
            <a:r>
              <a:rPr lang="it-IT" sz="1900" dirty="0">
                <a:effectLst>
                  <a:outerShdw blurRad="38100" dist="38100" dir="2700000" algn="tl">
                    <a:srgbClr val="000000">
                      <a:alpha val="43137"/>
                    </a:srgbClr>
                  </a:outerShdw>
                </a:effectLst>
              </a:rPr>
              <a:t>IL GRUPPO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LAVORO, </a:t>
            </a:r>
            <a:r>
              <a:rPr lang="it-IT" sz="1900" dirty="0" err="1">
                <a:effectLst>
                  <a:outerShdw blurRad="38100" dist="38100" dir="2700000" algn="tl">
                    <a:srgbClr val="000000">
                      <a:alpha val="43137"/>
                    </a:srgbClr>
                  </a:outerShdw>
                </a:effectLst>
              </a:rPr>
              <a:t>D’INTESA</a:t>
            </a:r>
            <a:r>
              <a:rPr lang="it-IT" sz="1900" dirty="0">
                <a:effectLst>
                  <a:outerShdw blurRad="38100" dist="38100" dir="2700000" algn="tl">
                    <a:srgbClr val="000000">
                      <a:alpha val="43137"/>
                    </a:srgbClr>
                  </a:outerShdw>
                </a:effectLst>
              </a:rPr>
              <a:t> CON LE RAPPRESENTANZE SINDACALI, ATTRAVERSO IL SUO COORDINATORE HA PROSPETTATO AL VICE CAPO DELLA POLIZIA CON FUNZIONI VICARIE L’UTILITÀ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UNA SPERIMENTAZIONE TESA A VERIFICARE LA PRESENZA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EVENTUALI DIFFICOLTÀ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CARATTERE INTERPRETATIVO E/O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RILEVAZIONE DEI DATI.</a:t>
            </a:r>
          </a:p>
          <a:p>
            <a:pPr marL="0" indent="0" algn="just" eaLnBrk="1" hangingPunct="1">
              <a:lnSpc>
                <a:spcPts val="2700"/>
              </a:lnSpc>
              <a:buFont typeface="Arial" charset="0"/>
              <a:buNone/>
              <a:defRPr/>
            </a:pPr>
            <a:r>
              <a:rPr lang="it-IT" sz="1900" dirty="0">
                <a:effectLst>
                  <a:outerShdw blurRad="38100" dist="38100" dir="2700000" algn="tl">
                    <a:srgbClr val="000000">
                      <a:alpha val="43137"/>
                    </a:srgbClr>
                  </a:outerShdw>
                </a:effectLst>
              </a:rPr>
              <a:t>LA SPERIMENTAZIONE È STATA CONDOTTA SOTTO L’EGIDA DELLA DIREZIONE CENTRALE PER LE RISORSE UMANE, IN STRETTO CONTATTO CON IL GRUPPO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LAVORO E, PER ECONOMICITÀ DELL’AZIONE AMMINISTRATIVA, REALIZZATA SU QUATTRO ENTI INDIVIDUATI NELLA CITTÀ DI ROMA: </a:t>
            </a:r>
            <a:r>
              <a:rPr lang="it-IT" sz="1900" b="1" dirty="0">
                <a:solidFill>
                  <a:srgbClr val="FFFF00"/>
                </a:solidFill>
                <a:effectLst>
                  <a:outerShdw blurRad="38100" dist="38100" dir="2700000" algn="tl">
                    <a:srgbClr val="000000">
                      <a:alpha val="43137"/>
                    </a:srgbClr>
                  </a:outerShdw>
                </a:effectLst>
              </a:rPr>
              <a:t>DIVISIONE PERSONALE ED ANTICRIMINE DELLA QUESTURA DI ROMA</a:t>
            </a:r>
            <a:r>
              <a:rPr lang="it-IT" sz="1900" dirty="0">
                <a:solidFill>
                  <a:srgbClr val="FFFF00"/>
                </a:solidFill>
                <a:effectLst>
                  <a:outerShdw blurRad="38100" dist="38100" dir="2700000" algn="tl">
                    <a:srgbClr val="000000">
                      <a:alpha val="43137"/>
                    </a:srgbClr>
                  </a:outerShdw>
                </a:effectLst>
              </a:rPr>
              <a:t>, </a:t>
            </a:r>
            <a:r>
              <a:rPr lang="it-IT" sz="1900" b="1" dirty="0">
                <a:solidFill>
                  <a:srgbClr val="FFFF00"/>
                </a:solidFill>
                <a:effectLst>
                  <a:outerShdw blurRad="38100" dist="38100" dir="2700000" algn="tl">
                    <a:srgbClr val="000000">
                      <a:alpha val="43137"/>
                    </a:srgbClr>
                  </a:outerShdw>
                </a:effectLst>
              </a:rPr>
              <a:t>1° REPARTO MOBILE</a:t>
            </a:r>
            <a:r>
              <a:rPr lang="it-IT" sz="1900" dirty="0">
                <a:solidFill>
                  <a:srgbClr val="FFFF00"/>
                </a:solidFill>
                <a:effectLst>
                  <a:outerShdw blurRad="38100" dist="38100" dir="2700000" algn="tl">
                    <a:srgbClr val="000000">
                      <a:alpha val="43137"/>
                    </a:srgbClr>
                  </a:outerShdw>
                </a:effectLst>
              </a:rPr>
              <a:t>, </a:t>
            </a:r>
            <a:r>
              <a:rPr lang="it-IT" sz="1900" b="1" dirty="0">
                <a:solidFill>
                  <a:srgbClr val="FFFF00"/>
                </a:solidFill>
                <a:effectLst>
                  <a:outerShdw blurRad="38100" dist="38100" dir="2700000" algn="tl">
                    <a:srgbClr val="000000">
                      <a:alpha val="43137"/>
                    </a:srgbClr>
                  </a:outerShdw>
                </a:effectLst>
              </a:rPr>
              <a:t>SEZIONE POLIZIA STRADALE </a:t>
            </a:r>
            <a:r>
              <a:rPr lang="it-IT" sz="1900" b="1" dirty="0" err="1">
                <a:solidFill>
                  <a:srgbClr val="FFFF00"/>
                </a:solidFill>
                <a:effectLst>
                  <a:outerShdw blurRad="38100" dist="38100" dir="2700000" algn="tl">
                    <a:srgbClr val="000000">
                      <a:alpha val="43137"/>
                    </a:srgbClr>
                  </a:outerShdw>
                </a:effectLst>
              </a:rPr>
              <a:t>DI</a:t>
            </a:r>
            <a:r>
              <a:rPr lang="it-IT" sz="1900" b="1" dirty="0">
                <a:solidFill>
                  <a:srgbClr val="FFFF00"/>
                </a:solidFill>
                <a:effectLst>
                  <a:outerShdw blurRad="38100" dist="38100" dir="2700000" algn="tl">
                    <a:srgbClr val="000000">
                      <a:alpha val="43137"/>
                    </a:srgbClr>
                  </a:outerShdw>
                </a:effectLst>
              </a:rPr>
              <a:t> ROMA</a:t>
            </a:r>
            <a:r>
              <a:rPr lang="it-IT" sz="1900" dirty="0">
                <a:solidFill>
                  <a:srgbClr val="FFFF00"/>
                </a:solidFill>
                <a:effectLst>
                  <a:outerShdw blurRad="38100" dist="38100" dir="2700000" algn="tl">
                    <a:srgbClr val="000000">
                      <a:alpha val="43137"/>
                    </a:srgbClr>
                  </a:outerShdw>
                </a:effectLst>
              </a:rPr>
              <a:t>,</a:t>
            </a:r>
            <a:r>
              <a:rPr lang="it-IT" sz="1900" dirty="0">
                <a:effectLst>
                  <a:outerShdw blurRad="38100" dist="38100" dir="2700000" algn="tl">
                    <a:srgbClr val="000000">
                      <a:alpha val="43137"/>
                    </a:srgbClr>
                  </a:outerShdw>
                </a:effectLst>
              </a:rPr>
              <a:t> NEL PERIODO DICEMBRE 2011 – APRILE 2012</a:t>
            </a:r>
          </a:p>
        </p:txBody>
      </p:sp>
    </p:spTree>
    <p:extLst>
      <p:ext uri="{BB962C8B-B14F-4D97-AF65-F5344CB8AC3E}">
        <p14:creationId xmlns:p14="http://schemas.microsoft.com/office/powerpoint/2010/main" val="35482214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78308" y="404664"/>
            <a:ext cx="8715375" cy="1275054"/>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L’ATTIVITÀ DEL “</a:t>
            </a:r>
            <a:r>
              <a:rPr lang="it-IT" sz="2000" b="1" i="1" dirty="0">
                <a:solidFill>
                  <a:schemeClr val="tx2">
                    <a:lumMod val="75000"/>
                  </a:schemeClr>
                </a:solidFill>
                <a:effectLst>
                  <a:outerShdw blurRad="38100" dist="38100" dir="2700000" algn="tl">
                    <a:srgbClr val="000000">
                      <a:alpha val="43137"/>
                    </a:srgbClr>
                  </a:outerShdw>
                </a:effectLst>
              </a:rPr>
              <a:t>GRUPPO </a:t>
            </a:r>
            <a:r>
              <a:rPr lang="it-IT" sz="2000" b="1" i="1" dirty="0" err="1">
                <a:solidFill>
                  <a:schemeClr val="tx2">
                    <a:lumMod val="75000"/>
                  </a:schemeClr>
                </a:solidFill>
                <a:effectLst>
                  <a:outerShdw blurRad="38100" dist="38100" dir="2700000" algn="tl">
                    <a:srgbClr val="000000">
                      <a:alpha val="43137"/>
                    </a:srgbClr>
                  </a:outerShdw>
                </a:effectLst>
              </a:rPr>
              <a:t>DI</a:t>
            </a:r>
            <a:r>
              <a:rPr lang="it-IT" sz="2000" b="1" i="1" dirty="0">
                <a:solidFill>
                  <a:schemeClr val="tx2">
                    <a:lumMod val="75000"/>
                  </a:schemeClr>
                </a:solidFill>
                <a:effectLst>
                  <a:outerShdw blurRad="38100" dist="38100" dir="2700000" algn="tl">
                    <a:srgbClr val="000000">
                      <a:alpha val="43137"/>
                    </a:srgbClr>
                  </a:outerShdw>
                </a:effectLst>
              </a:rPr>
              <a:t> LAVORO PER LA VALUTAZIONE </a:t>
            </a:r>
            <a:br>
              <a:rPr lang="it-IT" sz="2000" b="1" i="1" dirty="0">
                <a:solidFill>
                  <a:schemeClr val="tx2">
                    <a:lumMod val="75000"/>
                  </a:schemeClr>
                </a:solidFill>
                <a:effectLst>
                  <a:outerShdw blurRad="38100" dist="38100" dir="2700000" algn="tl">
                    <a:srgbClr val="000000">
                      <a:alpha val="43137"/>
                    </a:srgbClr>
                  </a:outerShdw>
                </a:effectLst>
              </a:rPr>
            </a:br>
            <a:r>
              <a:rPr lang="it-IT" sz="2000" b="1" i="1" dirty="0">
                <a:solidFill>
                  <a:schemeClr val="tx2">
                    <a:lumMod val="75000"/>
                  </a:schemeClr>
                </a:solidFill>
                <a:effectLst>
                  <a:outerShdw blurRad="38100" dist="38100" dir="2700000" algn="tl">
                    <a:srgbClr val="000000">
                      <a:alpha val="43137"/>
                    </a:srgbClr>
                  </a:outerShdw>
                </a:effectLst>
              </a:rPr>
              <a:t>DEL RISCHIO STRESS LAVORO-CORRELATO</a:t>
            </a:r>
            <a:r>
              <a:rPr lang="it-IT" sz="2000" b="1" dirty="0">
                <a:solidFill>
                  <a:schemeClr val="tx2">
                    <a:lumMod val="75000"/>
                  </a:schemeClr>
                </a:solidFill>
                <a:effectLst>
                  <a:outerShdw blurRad="38100" dist="38100" dir="2700000" algn="tl">
                    <a:srgbClr val="000000">
                      <a:alpha val="43137"/>
                    </a:srgbClr>
                  </a:outerShdw>
                </a:effectLst>
              </a:rPr>
              <a:t>”: TERZA FASE, </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 SPERIMENTAZIONE DELLO STRUMENTO </a:t>
            </a:r>
            <a:r>
              <a:rPr lang="it-IT" sz="2000" b="1" dirty="0" err="1">
                <a:solidFill>
                  <a:schemeClr val="tx2">
                    <a:lumMod val="75000"/>
                  </a:schemeClr>
                </a:solidFill>
                <a:effectLst>
                  <a:outerShdw blurRad="38100" dist="38100" dir="2700000" algn="tl">
                    <a:srgbClr val="000000">
                      <a:alpha val="43137"/>
                    </a:srgbClr>
                  </a:outerShdw>
                </a:effectLst>
              </a:rPr>
              <a:t>DI</a:t>
            </a:r>
            <a:r>
              <a:rPr lang="it-IT" sz="2000" b="1" dirty="0">
                <a:solidFill>
                  <a:schemeClr val="tx2">
                    <a:lumMod val="75000"/>
                  </a:schemeClr>
                </a:solidFill>
                <a:effectLst>
                  <a:outerShdw blurRad="38100" dist="38100" dir="2700000" algn="tl">
                    <a:srgbClr val="000000">
                      <a:alpha val="43137"/>
                    </a:srgbClr>
                  </a:outerShdw>
                </a:effectLst>
              </a:rPr>
              <a:t> VALUTAZIONE</a:t>
            </a:r>
            <a:br>
              <a:rPr lang="it-IT" sz="1800" b="1" dirty="0">
                <a:solidFill>
                  <a:schemeClr val="tx2">
                    <a:lumMod val="75000"/>
                  </a:schemeClr>
                </a:solidFill>
                <a:effectLst>
                  <a:outerShdw blurRad="38100" dist="38100" dir="2700000" algn="tl">
                    <a:srgbClr val="000000">
                      <a:alpha val="43137"/>
                    </a:srgbClr>
                  </a:outerShdw>
                </a:effectLst>
              </a:rPr>
            </a:br>
            <a:r>
              <a:rPr lang="it-IT" sz="1800" b="1" dirty="0">
                <a:solidFill>
                  <a:schemeClr val="tx2">
                    <a:lumMod val="75000"/>
                  </a:schemeClr>
                </a:solidFill>
                <a:effectLst>
                  <a:outerShdw blurRad="38100" dist="38100" dir="2700000" algn="tl">
                    <a:srgbClr val="000000">
                      <a:alpha val="43137"/>
                    </a:srgbClr>
                  </a:outerShdw>
                </a:effectLst>
              </a:rPr>
              <a:t> </a:t>
            </a:r>
            <a:br>
              <a:rPr lang="it-IT" sz="1800" b="1" dirty="0">
                <a:solidFill>
                  <a:schemeClr val="tx2">
                    <a:lumMod val="75000"/>
                  </a:schemeClr>
                </a:solidFill>
                <a:effectLst>
                  <a:outerShdw blurRad="38100" dist="38100" dir="2700000" algn="tl">
                    <a:srgbClr val="000000">
                      <a:alpha val="43137"/>
                    </a:srgbClr>
                  </a:outerShdw>
                </a:effectLst>
              </a:rPr>
            </a:br>
            <a:endParaRPr lang="it-IT" sz="18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683568" y="2348880"/>
            <a:ext cx="7704856" cy="3357556"/>
          </a:xfrm>
        </p:spPr>
        <p:txBody>
          <a:bodyPr>
            <a:normAutofit fontScale="92500" lnSpcReduction="10000"/>
          </a:bodyPr>
          <a:lstStyle/>
          <a:p>
            <a:pPr marL="0" indent="0" algn="just" eaLnBrk="1" hangingPunct="1">
              <a:lnSpc>
                <a:spcPct val="150000"/>
              </a:lnSpc>
              <a:buFont typeface="Arial" charset="0"/>
              <a:buNone/>
              <a:defRPr/>
            </a:pPr>
            <a:r>
              <a:rPr lang="it-IT" sz="2000" dirty="0">
                <a:effectLst>
                  <a:outerShdw blurRad="38100" dist="38100" dir="2700000" algn="tl">
                    <a:srgbClr val="000000">
                      <a:alpha val="43137"/>
                    </a:srgbClr>
                  </a:outerShdw>
                </a:effectLst>
              </a:rPr>
              <a:t>LA SPERIMENTAZIONE È CONSISTITA </a:t>
            </a:r>
            <a:r>
              <a:rPr lang="it-IT" sz="2000" b="1" dirty="0">
                <a:effectLst>
                  <a:outerShdw blurRad="38100" dist="38100" dir="2700000" algn="tl">
                    <a:srgbClr val="000000">
                      <a:alpha val="43137"/>
                    </a:srgbClr>
                  </a:outerShdw>
                </a:effectLst>
              </a:rPr>
              <a:t>IN PRIMIS</a:t>
            </a:r>
            <a:r>
              <a:rPr lang="it-IT" sz="2000" dirty="0">
                <a:effectLst>
                  <a:outerShdw blurRad="38100" dist="38100" dir="2700000" algn="tl">
                    <a:srgbClr val="000000">
                      <a:alpha val="43137"/>
                    </a:srgbClr>
                  </a:outerShdw>
                </a:effectLst>
              </a:rPr>
              <a:t>, PER QUANTO RIGUARDA L’AREA DEGLI INDICATORI ISTITUZIONALI, NELLA </a:t>
            </a:r>
            <a:r>
              <a:rPr lang="it-IT" sz="2000" b="1" dirty="0">
                <a:solidFill>
                  <a:srgbClr val="FFFF00"/>
                </a:solidFill>
                <a:effectLst>
                  <a:outerShdw blurRad="38100" dist="38100" dir="2700000" algn="tl">
                    <a:srgbClr val="000000">
                      <a:alpha val="43137"/>
                    </a:srgbClr>
                  </a:outerShdw>
                </a:effectLst>
              </a:rPr>
              <a:t>IDENTIFICAZIONE DEI GRUPPI OMOGENEI </a:t>
            </a:r>
            <a:r>
              <a:rPr lang="it-IT" sz="2000" dirty="0">
                <a:effectLst>
                  <a:outerShdw blurRad="38100" dist="38100" dir="2700000" algn="tl">
                    <a:srgbClr val="000000">
                      <a:alpha val="43137"/>
                    </a:srgbClr>
                  </a:outerShdw>
                </a:effectLst>
              </a:rPr>
              <a:t>IN CUI SUDDIVIDERE IL PERSONALE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CIASCUNO DEI QUATTRO ENTI, NELLA </a:t>
            </a:r>
            <a:r>
              <a:rPr lang="it-IT" sz="2000" b="1" dirty="0">
                <a:solidFill>
                  <a:srgbClr val="FFFF00"/>
                </a:solidFill>
                <a:effectLst>
                  <a:outerShdw blurRad="38100" dist="38100" dir="2700000" algn="tl">
                    <a:srgbClr val="000000">
                      <a:alpha val="43137"/>
                    </a:srgbClr>
                  </a:outerShdw>
                </a:effectLst>
              </a:rPr>
              <a:t>VERIFICA </a:t>
            </a:r>
            <a:r>
              <a:rPr lang="it-IT" sz="2000" b="1" dirty="0" err="1">
                <a:solidFill>
                  <a:srgbClr val="FFFF00"/>
                </a:solidFill>
                <a:effectLst>
                  <a:outerShdw blurRad="38100" dist="38100" dir="2700000" algn="tl">
                    <a:srgbClr val="000000">
                      <a:alpha val="43137"/>
                    </a:srgbClr>
                  </a:outerShdw>
                </a:effectLst>
              </a:rPr>
              <a:t>DI</a:t>
            </a:r>
            <a:r>
              <a:rPr lang="it-IT" sz="2000" b="1" dirty="0">
                <a:solidFill>
                  <a:srgbClr val="FFFF00"/>
                </a:solidFill>
                <a:effectLst>
                  <a:outerShdw blurRad="38100" dist="38100" dir="2700000" algn="tl">
                    <a:srgbClr val="000000">
                      <a:alpha val="43137"/>
                    </a:srgbClr>
                  </a:outerShdw>
                </a:effectLst>
              </a:rPr>
              <a:t> EVENTUALI DIFFICOLTÀ </a:t>
            </a:r>
            <a:r>
              <a:rPr lang="it-IT" sz="2000" b="1" dirty="0" err="1">
                <a:solidFill>
                  <a:srgbClr val="FFFF00"/>
                </a:solidFill>
                <a:effectLst>
                  <a:outerShdw blurRad="38100" dist="38100" dir="2700000" algn="tl">
                    <a:srgbClr val="000000">
                      <a:alpha val="43137"/>
                    </a:srgbClr>
                  </a:outerShdw>
                </a:effectLst>
              </a:rPr>
              <a:t>DI</a:t>
            </a:r>
            <a:r>
              <a:rPr lang="it-IT" sz="2000" b="1" dirty="0">
                <a:solidFill>
                  <a:srgbClr val="FFFF00"/>
                </a:solidFill>
                <a:effectLst>
                  <a:outerShdw blurRad="38100" dist="38100" dir="2700000" algn="tl">
                    <a:srgbClr val="000000">
                      <a:alpha val="43137"/>
                    </a:srgbClr>
                  </a:outerShdw>
                </a:effectLst>
              </a:rPr>
              <a:t> INTERPRETAZIONE DEI 20 ITEM </a:t>
            </a:r>
            <a:r>
              <a:rPr lang="it-IT" sz="2000" dirty="0">
                <a:effectLst>
                  <a:outerShdw blurRad="38100" dist="38100" dir="2700000" algn="tl">
                    <a:srgbClr val="000000">
                      <a:alpha val="43137"/>
                    </a:srgbClr>
                  </a:outerShdw>
                </a:effectLst>
              </a:rPr>
              <a:t>CHE LA COSTITUISCONO E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a:t>
            </a:r>
            <a:r>
              <a:rPr lang="it-IT" sz="2000" b="1" dirty="0">
                <a:solidFill>
                  <a:srgbClr val="FFFF00"/>
                </a:solidFill>
                <a:effectLst>
                  <a:outerShdw blurRad="38100" dist="38100" dir="2700000" algn="tl">
                    <a:srgbClr val="000000">
                      <a:alpha val="43137"/>
                    </a:srgbClr>
                  </a:outerShdw>
                </a:effectLst>
              </a:rPr>
              <a:t>RACCOLTA DEI RELATIVI DATI NUMERICI</a:t>
            </a:r>
            <a:r>
              <a:rPr lang="it-IT" sz="2000" dirty="0">
                <a:solidFill>
                  <a:srgbClr val="33CC33"/>
                </a:solidFill>
                <a:effectLst>
                  <a:outerShdw blurRad="38100" dist="38100" dir="2700000" algn="tl">
                    <a:srgbClr val="000000">
                      <a:alpha val="43137"/>
                    </a:srgbClr>
                  </a:outerShdw>
                </a:effectLst>
              </a:rPr>
              <a:t> </a:t>
            </a:r>
            <a:r>
              <a:rPr lang="it-IT" sz="2000" dirty="0">
                <a:effectLst>
                  <a:outerShdw blurRad="38100" dist="38100" dir="2700000" algn="tl">
                    <a:srgbClr val="000000">
                      <a:alpha val="43137"/>
                    </a:srgbClr>
                  </a:outerShdw>
                </a:effectLst>
              </a:rPr>
              <a:t>PER CIASCUNA ANNUALITÀ DEL TRIENNIO 2009-2011 E PER OGNI GRUPPO OMOGENEO INDIVIDUATO.</a:t>
            </a:r>
          </a:p>
          <a:p>
            <a:pPr marL="0" indent="0" algn="just" eaLnBrk="1" hangingPunct="1">
              <a:lnSpc>
                <a:spcPct val="150000"/>
              </a:lnSpc>
              <a:buFont typeface="Arial" charset="0"/>
              <a:buNone/>
              <a:defRPr/>
            </a:pPr>
            <a:endParaRPr lang="it-IT" sz="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125101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78308" y="476672"/>
            <a:ext cx="8715375" cy="1275054"/>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L’ATTIVITÀ DEL “</a:t>
            </a:r>
            <a:r>
              <a:rPr lang="it-IT" sz="2000" b="1" i="1" dirty="0">
                <a:solidFill>
                  <a:schemeClr val="tx2">
                    <a:lumMod val="75000"/>
                  </a:schemeClr>
                </a:solidFill>
                <a:effectLst>
                  <a:outerShdw blurRad="38100" dist="38100" dir="2700000" algn="tl">
                    <a:srgbClr val="000000">
                      <a:alpha val="43137"/>
                    </a:srgbClr>
                  </a:outerShdw>
                </a:effectLst>
              </a:rPr>
              <a:t>GRUPPO </a:t>
            </a:r>
            <a:r>
              <a:rPr lang="it-IT" sz="2000" b="1" i="1" dirty="0" err="1">
                <a:solidFill>
                  <a:schemeClr val="tx2">
                    <a:lumMod val="75000"/>
                  </a:schemeClr>
                </a:solidFill>
                <a:effectLst>
                  <a:outerShdw blurRad="38100" dist="38100" dir="2700000" algn="tl">
                    <a:srgbClr val="000000">
                      <a:alpha val="43137"/>
                    </a:srgbClr>
                  </a:outerShdw>
                </a:effectLst>
              </a:rPr>
              <a:t>DI</a:t>
            </a:r>
            <a:r>
              <a:rPr lang="it-IT" sz="2000" b="1" i="1" dirty="0">
                <a:solidFill>
                  <a:schemeClr val="tx2">
                    <a:lumMod val="75000"/>
                  </a:schemeClr>
                </a:solidFill>
                <a:effectLst>
                  <a:outerShdw blurRad="38100" dist="38100" dir="2700000" algn="tl">
                    <a:srgbClr val="000000">
                      <a:alpha val="43137"/>
                    </a:srgbClr>
                  </a:outerShdw>
                </a:effectLst>
              </a:rPr>
              <a:t> LAVORO PER LA VALUTAZIONE </a:t>
            </a:r>
            <a:br>
              <a:rPr lang="it-IT" sz="2000" b="1" i="1" dirty="0">
                <a:solidFill>
                  <a:schemeClr val="tx2">
                    <a:lumMod val="75000"/>
                  </a:schemeClr>
                </a:solidFill>
                <a:effectLst>
                  <a:outerShdw blurRad="38100" dist="38100" dir="2700000" algn="tl">
                    <a:srgbClr val="000000">
                      <a:alpha val="43137"/>
                    </a:srgbClr>
                  </a:outerShdw>
                </a:effectLst>
              </a:rPr>
            </a:br>
            <a:r>
              <a:rPr lang="it-IT" sz="2000" b="1" i="1" dirty="0">
                <a:solidFill>
                  <a:schemeClr val="tx2">
                    <a:lumMod val="75000"/>
                  </a:schemeClr>
                </a:solidFill>
                <a:effectLst>
                  <a:outerShdw blurRad="38100" dist="38100" dir="2700000" algn="tl">
                    <a:srgbClr val="000000">
                      <a:alpha val="43137"/>
                    </a:srgbClr>
                  </a:outerShdw>
                </a:effectLst>
              </a:rPr>
              <a:t>DEL RISCHIO STRESS LAVORO-CORRELATO</a:t>
            </a:r>
            <a:r>
              <a:rPr lang="it-IT" sz="2000" b="1" dirty="0">
                <a:solidFill>
                  <a:schemeClr val="tx2">
                    <a:lumMod val="75000"/>
                  </a:schemeClr>
                </a:solidFill>
                <a:effectLst>
                  <a:outerShdw blurRad="38100" dist="38100" dir="2700000" algn="tl">
                    <a:srgbClr val="000000">
                      <a:alpha val="43137"/>
                    </a:srgbClr>
                  </a:outerShdw>
                </a:effectLst>
              </a:rPr>
              <a:t>”: TERZA FASE, </a:t>
            </a: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LA SPERIMENTAZIONE DELLO STRUMENTO </a:t>
            </a:r>
            <a:r>
              <a:rPr lang="it-IT" sz="2000" b="1" dirty="0" err="1">
                <a:solidFill>
                  <a:schemeClr val="tx2">
                    <a:lumMod val="75000"/>
                  </a:schemeClr>
                </a:solidFill>
                <a:effectLst>
                  <a:outerShdw blurRad="38100" dist="38100" dir="2700000" algn="tl">
                    <a:srgbClr val="000000">
                      <a:alpha val="43137"/>
                    </a:srgbClr>
                  </a:outerShdw>
                </a:effectLst>
              </a:rPr>
              <a:t>DI</a:t>
            </a:r>
            <a:r>
              <a:rPr lang="it-IT" sz="2000" b="1" dirty="0">
                <a:solidFill>
                  <a:schemeClr val="tx2">
                    <a:lumMod val="75000"/>
                  </a:schemeClr>
                </a:solidFill>
                <a:effectLst>
                  <a:outerShdw blurRad="38100" dist="38100" dir="2700000" algn="tl">
                    <a:srgbClr val="000000">
                      <a:alpha val="43137"/>
                    </a:srgbClr>
                  </a:outerShdw>
                </a:effectLst>
              </a:rPr>
              <a:t> VALUTAZIONE</a:t>
            </a:r>
            <a:br>
              <a:rPr lang="it-IT" sz="1800" b="1" dirty="0">
                <a:solidFill>
                  <a:schemeClr val="tx2">
                    <a:lumMod val="75000"/>
                  </a:schemeClr>
                </a:solidFill>
                <a:effectLst>
                  <a:outerShdw blurRad="38100" dist="38100" dir="2700000" algn="tl">
                    <a:srgbClr val="000000">
                      <a:alpha val="43137"/>
                    </a:srgbClr>
                  </a:outerShdw>
                </a:effectLst>
              </a:rPr>
            </a:br>
            <a:r>
              <a:rPr lang="it-IT" sz="1800" b="1" dirty="0">
                <a:solidFill>
                  <a:schemeClr val="tx2">
                    <a:lumMod val="75000"/>
                  </a:schemeClr>
                </a:solidFill>
                <a:effectLst>
                  <a:outerShdw blurRad="38100" dist="38100" dir="2700000" algn="tl">
                    <a:srgbClr val="000000">
                      <a:alpha val="43137"/>
                    </a:srgbClr>
                  </a:outerShdw>
                </a:effectLst>
              </a:rPr>
              <a:t> </a:t>
            </a:r>
            <a:br>
              <a:rPr lang="it-IT" sz="1800" b="1" dirty="0">
                <a:solidFill>
                  <a:schemeClr val="tx2">
                    <a:lumMod val="75000"/>
                  </a:schemeClr>
                </a:solidFill>
                <a:effectLst>
                  <a:outerShdw blurRad="38100" dist="38100" dir="2700000" algn="tl">
                    <a:srgbClr val="000000">
                      <a:alpha val="43137"/>
                    </a:srgbClr>
                  </a:outerShdw>
                </a:effectLst>
              </a:rPr>
            </a:br>
            <a:endParaRPr lang="it-IT" sz="18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683568" y="2060848"/>
            <a:ext cx="7704856" cy="3816424"/>
          </a:xfrm>
        </p:spPr>
        <p:txBody>
          <a:bodyPr>
            <a:normAutofit fontScale="92500"/>
          </a:bodyPr>
          <a:lstStyle/>
          <a:p>
            <a:pPr marL="0" indent="0" algn="just" eaLnBrk="1" hangingPunct="1">
              <a:lnSpc>
                <a:spcPct val="150000"/>
              </a:lnSpc>
              <a:buFont typeface="Arial" charset="0"/>
              <a:buNone/>
              <a:defRPr/>
            </a:pPr>
            <a:r>
              <a:rPr lang="it-IT" sz="2100" dirty="0">
                <a:effectLst>
                  <a:outerShdw blurRad="38100" dist="38100" dir="2700000" algn="tl">
                    <a:srgbClr val="000000">
                      <a:alpha val="43137"/>
                    </a:srgbClr>
                  </a:outerShdw>
                </a:effectLst>
              </a:rPr>
              <a:t>PER QUANTO RIGUARDA LE AREE DEL CONTESTO E DEL CONTENUTO DEL LAVORO SI È PROVVEDUTO A VALUTARE </a:t>
            </a:r>
            <a:r>
              <a:rPr lang="it-IT" sz="2100" b="1" dirty="0">
                <a:solidFill>
                  <a:srgbClr val="FFFF00"/>
                </a:solidFill>
                <a:effectLst>
                  <a:outerShdw blurRad="38100" dist="38100" dir="2700000" algn="tl">
                    <a:srgbClr val="000000">
                      <a:alpha val="43137"/>
                    </a:srgbClr>
                  </a:outerShdw>
                </a:effectLst>
              </a:rPr>
              <a:t>L’INTELLEGIBILITÀ DEGLI ITEM E DELLE RELATIVE NOTE ESPLICATIVE</a:t>
            </a:r>
            <a:r>
              <a:rPr lang="it-IT" sz="2100" dirty="0">
                <a:solidFill>
                  <a:srgbClr val="FFFF00"/>
                </a:solidFill>
                <a:effectLst>
                  <a:outerShdw blurRad="38100" dist="38100" dir="2700000" algn="tl">
                    <a:srgbClr val="000000">
                      <a:alpha val="43137"/>
                    </a:srgbClr>
                  </a:outerShdw>
                </a:effectLst>
              </a:rPr>
              <a:t>, </a:t>
            </a:r>
            <a:r>
              <a:rPr lang="it-IT" sz="2100" dirty="0">
                <a:effectLst>
                  <a:outerShdw blurRad="38100" dist="38100" dir="2700000" algn="tl">
                    <a:srgbClr val="000000">
                      <a:alpha val="43137"/>
                    </a:srgbClr>
                  </a:outerShdw>
                </a:effectLst>
              </a:rPr>
              <a:t>OLTRE CHE AD </a:t>
            </a:r>
            <a:r>
              <a:rPr lang="it-IT" sz="2100" b="1" dirty="0">
                <a:solidFill>
                  <a:srgbClr val="FFFF00"/>
                </a:solidFill>
                <a:effectLst>
                  <a:outerShdw blurRad="38100" dist="38100" dir="2700000" algn="tl">
                    <a:srgbClr val="000000">
                      <a:alpha val="43137"/>
                    </a:srgbClr>
                  </a:outerShdw>
                </a:effectLst>
              </a:rPr>
              <a:t>INDIVIDUARE ITEM ALTERNATIVI</a:t>
            </a:r>
            <a:r>
              <a:rPr lang="it-IT" sz="2100" dirty="0">
                <a:solidFill>
                  <a:srgbClr val="FFFF00"/>
                </a:solidFill>
                <a:effectLst>
                  <a:outerShdw blurRad="38100" dist="38100" dir="2700000" algn="tl">
                    <a:srgbClr val="000000">
                      <a:alpha val="43137"/>
                    </a:srgbClr>
                  </a:outerShdw>
                </a:effectLst>
              </a:rPr>
              <a:t> </a:t>
            </a:r>
            <a:r>
              <a:rPr lang="it-IT" sz="2100" dirty="0">
                <a:effectLst>
                  <a:outerShdw blurRad="38100" dist="38100" dir="2700000" algn="tl">
                    <a:srgbClr val="000000">
                      <a:alpha val="43137"/>
                    </a:srgbClr>
                  </a:outerShdw>
                </a:effectLst>
              </a:rPr>
              <a:t>A QUELLI CHE NELLO SPECIFICO CONTESTO LAVORATIVO E GRUPPO OMOGENEO AVESSERO DIMOSTRATO </a:t>
            </a:r>
            <a:r>
              <a:rPr lang="it-IT" sz="2100" dirty="0" err="1">
                <a:effectLst>
                  <a:outerShdw blurRad="38100" dist="38100" dir="2700000" algn="tl">
                    <a:srgbClr val="000000">
                      <a:alpha val="43137"/>
                    </a:srgbClr>
                  </a:outerShdw>
                </a:effectLst>
              </a:rPr>
              <a:t>DI</a:t>
            </a:r>
            <a:r>
              <a:rPr lang="it-IT" sz="2100" dirty="0">
                <a:effectLst>
                  <a:outerShdw blurRad="38100" dist="38100" dir="2700000" algn="tl">
                    <a:srgbClr val="000000">
                      <a:alpha val="43137"/>
                    </a:srgbClr>
                  </a:outerShdw>
                </a:effectLst>
              </a:rPr>
              <a:t> ESSERE SCARSAMENTE IDONEI A RAPPRESENTARE SPECIFICI E SIGNIFICATIVI FATTORI STRESSOGENI </a:t>
            </a:r>
            <a:r>
              <a:rPr lang="it-IT" sz="2100" dirty="0" err="1">
                <a:effectLst>
                  <a:outerShdw blurRad="38100" dist="38100" dir="2700000" algn="tl">
                    <a:srgbClr val="000000">
                      <a:alpha val="43137"/>
                    </a:srgbClr>
                  </a:outerShdw>
                </a:effectLst>
              </a:rPr>
              <a:t>IVI</a:t>
            </a:r>
            <a:r>
              <a:rPr lang="it-IT" sz="2100" dirty="0">
                <a:effectLst>
                  <a:outerShdw blurRad="38100" dist="38100" dir="2700000" algn="tl">
                    <a:srgbClr val="000000">
                      <a:alpha val="43137"/>
                    </a:srgbClr>
                  </a:outerShdw>
                </a:effectLst>
              </a:rPr>
              <a:t> PRESENTI.</a:t>
            </a:r>
          </a:p>
          <a:p>
            <a:pPr marL="0" indent="0" algn="just" eaLnBrk="1" hangingPunct="1">
              <a:lnSpc>
                <a:spcPct val="150000"/>
              </a:lnSpc>
              <a:buFont typeface="Arial" charset="0"/>
              <a:buNone/>
              <a:defRPr/>
            </a:pPr>
            <a:endParaRPr lang="it-IT" sz="21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44353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47921" y="-99392"/>
            <a:ext cx="8715375" cy="78581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800" b="1" u="sng" dirty="0">
                <a:solidFill>
                  <a:schemeClr val="tx2">
                    <a:lumMod val="75000"/>
                  </a:schemeClr>
                </a:solidFill>
                <a:effectLst>
                  <a:outerShdw blurRad="38100" dist="38100" dir="2700000" algn="tl">
                    <a:srgbClr val="000000">
                      <a:alpha val="43137"/>
                    </a:srgbClr>
                  </a:outerShdw>
                </a:effectLst>
              </a:rPr>
            </a:br>
            <a:r>
              <a:rPr lang="it-IT" sz="2800" b="1" u="sng" dirty="0">
                <a:solidFill>
                  <a:schemeClr val="tx2">
                    <a:lumMod val="75000"/>
                  </a:schemeClr>
                </a:solidFill>
                <a:effectLst>
                  <a:outerShdw blurRad="38100" dist="38100" dir="2700000" algn="tl">
                    <a:srgbClr val="000000">
                      <a:alpha val="43137"/>
                    </a:srgbClr>
                  </a:outerShdw>
                </a:effectLst>
              </a:rPr>
              <a:t>I RISULTATI DELLA SPERIMENTAZIONE </a:t>
            </a: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chemeClr val="tx2">
                    <a:lumMod val="75000"/>
                  </a:schemeClr>
                </a:solidFill>
                <a:effectLst>
                  <a:outerShdw blurRad="38100" dist="38100" dir="2700000" algn="tl">
                    <a:srgbClr val="000000">
                      <a:alpha val="43137"/>
                    </a:srgbClr>
                  </a:outerShdw>
                </a:effectLst>
              </a:rPr>
              <a:t> </a:t>
            </a:r>
            <a:br>
              <a:rPr lang="it-IT" sz="2400" b="1" u="sng" dirty="0">
                <a:solidFill>
                  <a:schemeClr val="tx2">
                    <a:lumMod val="75000"/>
                  </a:schemeClr>
                </a:solidFill>
                <a:effectLst>
                  <a:outerShdw blurRad="38100" dist="38100" dir="2700000" algn="tl">
                    <a:srgbClr val="000000">
                      <a:alpha val="43137"/>
                    </a:srgbClr>
                  </a:outerShdw>
                </a:effectLst>
              </a:rPr>
            </a:br>
            <a:endParaRPr lang="it-IT" sz="24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247922" y="980728"/>
            <a:ext cx="8715375" cy="5688632"/>
          </a:xfrm>
        </p:spPr>
        <p:txBody>
          <a:bodyPr>
            <a:normAutofit/>
          </a:bodyPr>
          <a:lstStyle/>
          <a:p>
            <a:pPr marL="0" indent="0" algn="just" eaLnBrk="1" hangingPunct="1">
              <a:lnSpc>
                <a:spcPct val="110000"/>
              </a:lnSpc>
              <a:buFont typeface="Arial" charset="0"/>
              <a:buNone/>
              <a:defRPr/>
            </a:pPr>
            <a:r>
              <a:rPr lang="it-IT" sz="1900" dirty="0">
                <a:effectLst>
                  <a:outerShdw blurRad="38100" dist="38100" dir="2700000" algn="tl">
                    <a:srgbClr val="000000">
                      <a:alpha val="43137"/>
                    </a:srgbClr>
                  </a:outerShdw>
                </a:effectLst>
              </a:rPr>
              <a:t>OGNI ENTE HA RACCOLTO I DATI SEPARATAMENTE PER IL </a:t>
            </a:r>
            <a:r>
              <a:rPr lang="it-IT" sz="1900" b="1" dirty="0">
                <a:solidFill>
                  <a:srgbClr val="FFFF00"/>
                </a:solidFill>
                <a:effectLst>
                  <a:outerShdw blurRad="38100" dist="38100" dir="2700000" algn="tl">
                    <a:srgbClr val="000000">
                      <a:alpha val="43137"/>
                    </a:srgbClr>
                  </a:outerShdw>
                </a:effectLst>
              </a:rPr>
              <a:t>SINGOLO GRUPPO OMOGENEO</a:t>
            </a:r>
            <a:r>
              <a:rPr lang="it-IT" sz="1900" dirty="0">
                <a:solidFill>
                  <a:srgbClr val="FFFF00"/>
                </a:solidFill>
                <a:effectLst>
                  <a:outerShdw blurRad="38100" dist="38100" dir="2700000" algn="tl">
                    <a:srgbClr val="000000">
                      <a:alpha val="43137"/>
                    </a:srgbClr>
                  </a:outerShdw>
                </a:effectLst>
              </a:rPr>
              <a:t>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DIPENDENTI IN CUI HA RITENUTO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DOVER DIVIDERE IL PERSONALE A SECONDA DELLE CARATTERISTICHE PROPRIE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CIASCUN ASSETTO ORGANIZZATIVO.</a:t>
            </a:r>
          </a:p>
          <a:p>
            <a:pPr marL="0" indent="0" algn="just" eaLnBrk="1" hangingPunct="1">
              <a:lnSpc>
                <a:spcPct val="110000"/>
              </a:lnSpc>
              <a:buFont typeface="Arial" charset="0"/>
              <a:buNone/>
              <a:defRPr/>
            </a:pPr>
            <a:r>
              <a:rPr lang="it-IT" sz="1900" b="1" u="sng" dirty="0">
                <a:effectLst>
                  <a:outerShdw blurRad="38100" dist="38100" dir="2700000" algn="tl">
                    <a:srgbClr val="000000">
                      <a:alpha val="43137"/>
                    </a:srgbClr>
                  </a:outerShdw>
                </a:effectLst>
              </a:rPr>
              <a:t>LA DIVISIONE PERSONALE DELLA QUESTURA </a:t>
            </a:r>
            <a:r>
              <a:rPr lang="it-IT" sz="1900" b="1" u="sng" dirty="0" err="1">
                <a:effectLst>
                  <a:outerShdw blurRad="38100" dist="38100" dir="2700000" algn="tl">
                    <a:srgbClr val="000000">
                      <a:alpha val="43137"/>
                    </a:srgbClr>
                  </a:outerShdw>
                </a:effectLst>
              </a:rPr>
              <a:t>DI</a:t>
            </a:r>
            <a:r>
              <a:rPr lang="it-IT" sz="1900" b="1" u="sng" dirty="0">
                <a:effectLst>
                  <a:outerShdw blurRad="38100" dist="38100" dir="2700000" algn="tl">
                    <a:srgbClr val="000000">
                      <a:alpha val="43137"/>
                    </a:srgbClr>
                  </a:outerShdw>
                </a:effectLst>
              </a:rPr>
              <a:t> ROMA</a:t>
            </a:r>
            <a:r>
              <a:rPr lang="it-IT" sz="1900" dirty="0">
                <a:effectLst>
                  <a:outerShdw blurRad="38100" dist="38100" dir="2700000" algn="tl">
                    <a:srgbClr val="000000">
                      <a:alpha val="43137"/>
                    </a:srgbClr>
                  </a:outerShdw>
                </a:effectLst>
              </a:rPr>
              <a:t> HA INDIVIDUATO DUE GRUPPI OMOGENEI DENOMINATI RISPETTIVAMENTE: “SETTORE RUOLO ORDINARIO” E “SETTORE TECNICI”. </a:t>
            </a:r>
          </a:p>
          <a:p>
            <a:pPr marL="0" indent="0" algn="just" eaLnBrk="1" hangingPunct="1">
              <a:lnSpc>
                <a:spcPct val="110000"/>
              </a:lnSpc>
              <a:buFont typeface="Arial" charset="0"/>
              <a:buNone/>
              <a:defRPr/>
            </a:pPr>
            <a:r>
              <a:rPr lang="it-IT" sz="1900" b="1" u="sng" dirty="0">
                <a:effectLst>
                  <a:outerShdw blurRad="38100" dist="38100" dir="2700000" algn="tl">
                    <a:srgbClr val="000000">
                      <a:alpha val="43137"/>
                    </a:srgbClr>
                  </a:outerShdw>
                </a:effectLst>
              </a:rPr>
              <a:t>LA DIVISIONE ANTICRIMINE DELLA QUESTURA </a:t>
            </a:r>
            <a:r>
              <a:rPr lang="it-IT" sz="1900" b="1" u="sng" dirty="0" err="1">
                <a:effectLst>
                  <a:outerShdw blurRad="38100" dist="38100" dir="2700000" algn="tl">
                    <a:srgbClr val="000000">
                      <a:alpha val="43137"/>
                    </a:srgbClr>
                  </a:outerShdw>
                </a:effectLst>
              </a:rPr>
              <a:t>DI</a:t>
            </a:r>
            <a:r>
              <a:rPr lang="it-IT" sz="1900" b="1" u="sng" dirty="0">
                <a:effectLst>
                  <a:outerShdw blurRad="38100" dist="38100" dir="2700000" algn="tl">
                    <a:srgbClr val="000000">
                      <a:alpha val="43137"/>
                    </a:srgbClr>
                  </a:outerShdw>
                </a:effectLst>
              </a:rPr>
              <a:t> ROMA</a:t>
            </a:r>
            <a:r>
              <a:rPr lang="it-IT" sz="1900" b="1" dirty="0">
                <a:effectLst>
                  <a:outerShdw blurRad="38100" dist="38100" dir="2700000" algn="tl">
                    <a:srgbClr val="000000">
                      <a:alpha val="43137"/>
                    </a:srgbClr>
                  </a:outerShdw>
                </a:effectLst>
              </a:rPr>
              <a:t> </a:t>
            </a:r>
            <a:r>
              <a:rPr lang="it-IT" sz="1900" dirty="0">
                <a:effectLst>
                  <a:outerShdw blurRad="38100" dist="38100" dir="2700000" algn="tl">
                    <a:srgbClr val="000000">
                      <a:alpha val="43137"/>
                    </a:srgbClr>
                  </a:outerShdw>
                </a:effectLst>
              </a:rPr>
              <a:t>HA INDIVIDUATO TRE GRUPPI OMOGENEI DENOMINATI RISPETTIVAMENTE: “SETTORE OPERATIVI”, “SETTORE TURNISTI”(IL PERSONALE IMPIEGATO IN TURNI A ROTAZIONE FISSA), “SETTORE TECNICI”  </a:t>
            </a:r>
          </a:p>
          <a:p>
            <a:pPr marL="0" indent="0" algn="just" eaLnBrk="1" hangingPunct="1">
              <a:lnSpc>
                <a:spcPct val="110000"/>
              </a:lnSpc>
              <a:buFont typeface="Arial" charset="0"/>
              <a:buNone/>
              <a:defRPr/>
            </a:pPr>
            <a:r>
              <a:rPr lang="it-IT" sz="1900" b="1" u="sng" dirty="0">
                <a:effectLst>
                  <a:outerShdw blurRad="38100" dist="38100" dir="2700000" algn="tl">
                    <a:srgbClr val="000000">
                      <a:alpha val="43137"/>
                    </a:srgbClr>
                  </a:outerShdw>
                </a:effectLst>
              </a:rPr>
              <a:t>LA SEZIONE POLSTRADA </a:t>
            </a:r>
            <a:r>
              <a:rPr lang="it-IT" sz="1900" b="1" u="sng" dirty="0" err="1">
                <a:effectLst>
                  <a:outerShdw blurRad="38100" dist="38100" dir="2700000" algn="tl">
                    <a:srgbClr val="000000">
                      <a:alpha val="43137"/>
                    </a:srgbClr>
                  </a:outerShdw>
                </a:effectLst>
              </a:rPr>
              <a:t>DI</a:t>
            </a:r>
            <a:r>
              <a:rPr lang="it-IT" sz="1900" b="1" u="sng" dirty="0">
                <a:effectLst>
                  <a:outerShdw blurRad="38100" dist="38100" dir="2700000" algn="tl">
                    <a:srgbClr val="000000">
                      <a:alpha val="43137"/>
                    </a:srgbClr>
                  </a:outerShdw>
                </a:effectLst>
              </a:rPr>
              <a:t> ROMA</a:t>
            </a:r>
            <a:r>
              <a:rPr lang="it-IT" sz="1900" dirty="0">
                <a:effectLst>
                  <a:outerShdw blurRad="38100" dist="38100" dir="2700000" algn="tl">
                    <a:srgbClr val="000000">
                      <a:alpha val="43137"/>
                    </a:srgbClr>
                  </a:outerShdw>
                </a:effectLst>
              </a:rPr>
              <a:t> HA INDIVIDUATO DUE GRUPPI OMOGENEI, DENOMINATI RISPETTIVAMENTE: “SETTORE OPERATIVI” E “SETTORE BUROCRATICI”, A SECONDA DELL’IMPIEGO COSTANTE O SALTUARIO DEL PERSONALE IN ATTIVITÀ ESTERNE </a:t>
            </a:r>
            <a:r>
              <a:rPr lang="it-IT" sz="1900" dirty="0" err="1">
                <a:effectLst>
                  <a:outerShdw blurRad="38100" dist="38100" dir="2700000" algn="tl">
                    <a:srgbClr val="000000">
                      <a:alpha val="43137"/>
                    </a:srgbClr>
                  </a:outerShdw>
                </a:effectLst>
              </a:rPr>
              <a:t>DI</a:t>
            </a:r>
            <a:r>
              <a:rPr lang="it-IT" sz="1900" dirty="0">
                <a:effectLst>
                  <a:outerShdw blurRad="38100" dist="38100" dir="2700000" algn="tl">
                    <a:srgbClr val="000000">
                      <a:alpha val="43137"/>
                    </a:srgbClr>
                  </a:outerShdw>
                </a:effectLst>
              </a:rPr>
              <a:t> POLIZIA STRADALE </a:t>
            </a:r>
          </a:p>
        </p:txBody>
      </p:sp>
    </p:spTree>
    <p:extLst>
      <p:ext uri="{BB962C8B-B14F-4D97-AF65-F5344CB8AC3E}">
        <p14:creationId xmlns:p14="http://schemas.microsoft.com/office/powerpoint/2010/main" val="38451800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14313" y="714356"/>
            <a:ext cx="8715375" cy="78581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800" b="1" u="sng" dirty="0">
                <a:solidFill>
                  <a:schemeClr val="tx2">
                    <a:lumMod val="75000"/>
                  </a:schemeClr>
                </a:solidFill>
                <a:effectLst>
                  <a:outerShdw blurRad="38100" dist="38100" dir="2700000" algn="tl">
                    <a:srgbClr val="000000">
                      <a:alpha val="43137"/>
                    </a:srgbClr>
                  </a:outerShdw>
                </a:effectLst>
              </a:rPr>
            </a:br>
            <a:r>
              <a:rPr lang="it-IT" sz="2800" b="1" u="sng" dirty="0">
                <a:solidFill>
                  <a:schemeClr val="tx2">
                    <a:lumMod val="75000"/>
                  </a:schemeClr>
                </a:solidFill>
                <a:effectLst>
                  <a:outerShdw blurRad="38100" dist="38100" dir="2700000" algn="tl">
                    <a:srgbClr val="000000">
                      <a:alpha val="43137"/>
                    </a:srgbClr>
                  </a:outerShdw>
                </a:effectLst>
              </a:rPr>
              <a:t>I RISULTATI DELLA SPERIMENTAZIONE </a:t>
            </a: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chemeClr val="tx2">
                    <a:lumMod val="75000"/>
                  </a:schemeClr>
                </a:solidFill>
                <a:effectLst>
                  <a:outerShdw blurRad="38100" dist="38100" dir="2700000" algn="tl">
                    <a:srgbClr val="000000">
                      <a:alpha val="43137"/>
                    </a:srgbClr>
                  </a:outerShdw>
                </a:effectLst>
              </a:rPr>
              <a:t> </a:t>
            </a:r>
            <a:br>
              <a:rPr lang="it-IT" sz="2400" b="1" u="sng" dirty="0">
                <a:solidFill>
                  <a:schemeClr val="tx2">
                    <a:lumMod val="75000"/>
                  </a:schemeClr>
                </a:solidFill>
                <a:effectLst>
                  <a:outerShdw blurRad="38100" dist="38100" dir="2700000" algn="tl">
                    <a:srgbClr val="000000">
                      <a:alpha val="43137"/>
                    </a:srgbClr>
                  </a:outerShdw>
                </a:effectLst>
              </a:rPr>
            </a:br>
            <a:endParaRPr lang="it-IT" sz="24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28625" y="2000270"/>
            <a:ext cx="8301038" cy="4357688"/>
          </a:xfrm>
        </p:spPr>
        <p:txBody>
          <a:bodyPr>
            <a:normAutofit fontScale="85000" lnSpcReduction="10000"/>
          </a:bodyPr>
          <a:lstStyle/>
          <a:p>
            <a:pPr marL="0" indent="0" algn="just" eaLnBrk="1" hangingPunct="1">
              <a:lnSpc>
                <a:spcPts val="2900"/>
              </a:lnSpc>
              <a:buFont typeface="Arial" charset="0"/>
              <a:buNone/>
              <a:defRPr/>
            </a:pPr>
            <a:r>
              <a:rPr lang="it-IT" sz="2000" b="1" u="sng" dirty="0">
                <a:effectLst>
                  <a:outerShdw blurRad="38100" dist="38100" dir="2700000" algn="tl">
                    <a:srgbClr val="000000">
                      <a:alpha val="43137"/>
                    </a:srgbClr>
                  </a:outerShdw>
                </a:effectLst>
              </a:rPr>
              <a:t>IL 1° REPARTO MOBILE</a:t>
            </a:r>
            <a:r>
              <a:rPr lang="it-IT" sz="2000" b="1" dirty="0">
                <a:effectLst>
                  <a:outerShdw blurRad="38100" dist="38100" dir="2700000" algn="tl">
                    <a:srgbClr val="000000">
                      <a:alpha val="43137"/>
                    </a:srgbClr>
                  </a:outerShdw>
                </a:effectLst>
              </a:rPr>
              <a:t> </a:t>
            </a:r>
            <a:r>
              <a:rPr lang="it-IT" sz="2000" dirty="0">
                <a:effectLst>
                  <a:outerShdw blurRad="38100" dist="38100" dir="2700000" algn="tl">
                    <a:srgbClr val="000000">
                      <a:alpha val="43137"/>
                    </a:srgbClr>
                  </a:outerShdw>
                </a:effectLst>
              </a:rPr>
              <a:t>HA INDIVIDUATO 5 GRUPPI OMOGENEI DENOMINATI RISPETTIVAMENTE: “SETTORE OPERATORI </a:t>
            </a:r>
            <a:r>
              <a:rPr lang="it-IT" sz="2000" dirty="0" err="1">
                <a:effectLst>
                  <a:outerShdw blurRad="38100" dist="38100" dir="2700000" algn="tl">
                    <a:srgbClr val="000000">
                      <a:alpha val="43137"/>
                    </a:srgbClr>
                  </a:outerShdw>
                </a:effectLst>
              </a:rPr>
              <a:t>DI</a:t>
            </a:r>
            <a:r>
              <a:rPr lang="it-IT" sz="2000" dirty="0">
                <a:effectLst>
                  <a:outerShdw blurRad="38100" dist="38100" dir="2700000" algn="tl">
                    <a:srgbClr val="000000">
                      <a:alpha val="43137"/>
                    </a:srgbClr>
                  </a:outerShdw>
                </a:effectLst>
              </a:rPr>
              <a:t> O.P.”, “SETTORE BUROCRATICI”(IL PERSONALE SALTUARIAMENTE IMPIEGATO IN O.P.), “SETTORE TURNISTI”(IL PERSONALE IMPIEGATO IN TURNI A ROTAZIONE FISSA), “SETTORE TECNICI”, “SETTORE FIAMME ORO”.</a:t>
            </a:r>
          </a:p>
          <a:p>
            <a:pPr marL="0" indent="0" algn="just" eaLnBrk="1" hangingPunct="1">
              <a:lnSpc>
                <a:spcPts val="2900"/>
              </a:lnSpc>
              <a:buFont typeface="Arial" charset="0"/>
              <a:buNone/>
              <a:defRPr/>
            </a:pPr>
            <a:endParaRPr lang="it-IT" sz="2000" dirty="0">
              <a:effectLst>
                <a:outerShdw blurRad="38100" dist="38100" dir="2700000" algn="tl">
                  <a:srgbClr val="000000">
                    <a:alpha val="43137"/>
                  </a:srgbClr>
                </a:outerShdw>
              </a:effectLst>
            </a:endParaRPr>
          </a:p>
          <a:p>
            <a:pPr marL="0" indent="0" algn="just" eaLnBrk="1" hangingPunct="1">
              <a:lnSpc>
                <a:spcPts val="2900"/>
              </a:lnSpc>
              <a:buFont typeface="Arial" charset="0"/>
              <a:buNone/>
              <a:defRPr/>
            </a:pPr>
            <a:r>
              <a:rPr lang="it-IT" sz="2000" i="1" dirty="0">
                <a:solidFill>
                  <a:srgbClr val="FFFF00"/>
                </a:solidFill>
                <a:effectLst>
                  <a:outerShdw blurRad="38100" dist="38100" dir="2700000" algn="tl">
                    <a:srgbClr val="000000">
                      <a:alpha val="43137"/>
                    </a:srgbClr>
                  </a:outerShdw>
                </a:effectLst>
              </a:rPr>
              <a:t>IL PERSONALE “RIFORMATO PARZIALMENTE”, PER LA SUA SCARSA NUMEROSITÀ, È STATO INCLUSO DAGLI ENTI CHE HANNO PARTECIPATO ALLA SPERIMENTAZIONE IN CUI ERA PRESENTE, NEL “SETTORE TECNICI”, RITENENDO SOSTANZIALMENTE ASSIMILABILI LE RISPETTIVE MODALITÀ </a:t>
            </a:r>
            <a:r>
              <a:rPr lang="it-IT" sz="2000" i="1" dirty="0" err="1">
                <a:solidFill>
                  <a:srgbClr val="FFFF00"/>
                </a:solidFill>
                <a:effectLst>
                  <a:outerShdw blurRad="38100" dist="38100" dir="2700000" algn="tl">
                    <a:srgbClr val="000000">
                      <a:alpha val="43137"/>
                    </a:srgbClr>
                  </a:outerShdw>
                </a:effectLst>
              </a:rPr>
              <a:t>D’IMPIEGO</a:t>
            </a:r>
            <a:r>
              <a:rPr lang="it-IT" sz="2000" i="1" dirty="0">
                <a:solidFill>
                  <a:srgbClr val="FFFF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050291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21456" y="188640"/>
            <a:ext cx="8715375" cy="78581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800" b="1" u="sng" dirty="0">
                <a:solidFill>
                  <a:schemeClr val="tx2">
                    <a:lumMod val="75000"/>
                  </a:schemeClr>
                </a:solidFill>
                <a:effectLst>
                  <a:outerShdw blurRad="38100" dist="38100" dir="2700000" algn="tl">
                    <a:srgbClr val="000000">
                      <a:alpha val="43137"/>
                    </a:srgbClr>
                  </a:outerShdw>
                </a:effectLst>
              </a:rPr>
            </a:br>
            <a:r>
              <a:rPr lang="it-IT" sz="2800" b="1" u="sng" dirty="0">
                <a:solidFill>
                  <a:schemeClr val="tx2">
                    <a:lumMod val="75000"/>
                  </a:schemeClr>
                </a:solidFill>
                <a:effectLst>
                  <a:outerShdw blurRad="38100" dist="38100" dir="2700000" algn="tl">
                    <a:srgbClr val="000000">
                      <a:alpha val="43137"/>
                    </a:srgbClr>
                  </a:outerShdw>
                </a:effectLst>
              </a:rPr>
              <a:t>I RISULTATI DELLA SPERIMENTAZIONE </a:t>
            </a:r>
            <a:br>
              <a:rPr lang="it-IT" sz="2400" b="1" u="sng" dirty="0">
                <a:solidFill>
                  <a:schemeClr val="tx2">
                    <a:lumMod val="75000"/>
                  </a:schemeClr>
                </a:solidFill>
                <a:effectLst>
                  <a:outerShdw blurRad="38100" dist="38100" dir="2700000" algn="tl">
                    <a:srgbClr val="000000">
                      <a:alpha val="43137"/>
                    </a:srgbClr>
                  </a:outerShdw>
                </a:effectLst>
              </a:rPr>
            </a:br>
            <a:r>
              <a:rPr lang="it-IT" sz="2400" b="1" u="sng" dirty="0">
                <a:solidFill>
                  <a:schemeClr val="tx2">
                    <a:lumMod val="75000"/>
                  </a:schemeClr>
                </a:solidFill>
                <a:effectLst>
                  <a:outerShdw blurRad="38100" dist="38100" dir="2700000" algn="tl">
                    <a:srgbClr val="000000">
                      <a:alpha val="43137"/>
                    </a:srgbClr>
                  </a:outerShdw>
                </a:effectLst>
              </a:rPr>
              <a:t> </a:t>
            </a:r>
            <a:br>
              <a:rPr lang="it-IT" sz="2400" b="1" u="sng" dirty="0">
                <a:solidFill>
                  <a:schemeClr val="tx2">
                    <a:lumMod val="75000"/>
                  </a:schemeClr>
                </a:solidFill>
                <a:effectLst>
                  <a:outerShdw blurRad="38100" dist="38100" dir="2700000" algn="tl">
                    <a:srgbClr val="000000">
                      <a:alpha val="43137"/>
                    </a:srgbClr>
                  </a:outerShdw>
                </a:effectLst>
              </a:rPr>
            </a:br>
            <a:endParaRPr lang="it-IT" sz="24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28625" y="1700808"/>
            <a:ext cx="8301038" cy="4357688"/>
          </a:xfrm>
        </p:spPr>
        <p:txBody>
          <a:bodyPr>
            <a:normAutofit fontScale="77500" lnSpcReduction="20000"/>
            <a:scene3d>
              <a:camera prst="orthographicFront"/>
              <a:lightRig rig="threePt" dir="t"/>
            </a:scene3d>
            <a:sp3d extrusionH="57150">
              <a:bevelT w="38100" h="38100"/>
            </a:sp3d>
          </a:bodyPr>
          <a:lstStyle/>
          <a:p>
            <a:pPr marL="0" indent="0" algn="just" eaLnBrk="1" hangingPunct="1">
              <a:buFont typeface="Arial" charset="0"/>
              <a:buNone/>
              <a:defRPr/>
            </a:pPr>
            <a:r>
              <a:rPr lang="it-IT" sz="2000" b="1" dirty="0">
                <a:solidFill>
                  <a:srgbClr val="FFFF00"/>
                </a:solidFill>
                <a:effectLst>
                  <a:outerShdw blurRad="38100" dist="38100" dir="2700000" algn="tl">
                    <a:srgbClr val="000000">
                      <a:alpha val="43137"/>
                    </a:srgbClr>
                  </a:outerShdw>
                </a:effectLst>
              </a:rPr>
              <a:t>I RISULTATI SONO STATI ESTREMAMENTE INCORAGGIANTI</a:t>
            </a:r>
            <a:r>
              <a:rPr lang="it-IT" sz="2000" b="1" dirty="0">
                <a:effectLst>
                  <a:outerShdw blurRad="38100" dist="38100" dir="2700000" algn="tl">
                    <a:srgbClr val="000000">
                      <a:alpha val="43137"/>
                    </a:srgbClr>
                  </a:outerShdw>
                </a:effectLst>
              </a:rPr>
              <a:t>, IN QUANTO LA SPERIMENTAZIONE HA DIMOSTRATO LA CONCRETA APPLICABILITÀ, E LA SOSTANZIALE SEMPLICITÀ  DELLO STRUMENTO PREDISPOSTO</a:t>
            </a:r>
            <a:r>
              <a:rPr lang="it-IT" sz="2000" dirty="0">
                <a:effectLst>
                  <a:outerShdw blurRad="38100" dist="38100" dir="2700000" algn="tl">
                    <a:srgbClr val="000000">
                      <a:alpha val="43137"/>
                    </a:srgbClr>
                  </a:outerShdw>
                </a:effectLst>
              </a:rPr>
              <a:t>.</a:t>
            </a:r>
          </a:p>
          <a:p>
            <a:pPr marL="0" indent="0" algn="just" eaLnBrk="1" hangingPunct="1">
              <a:buFont typeface="Arial" charset="0"/>
              <a:buNone/>
              <a:defRPr/>
            </a:pPr>
            <a:endParaRPr lang="it-IT" sz="2000" dirty="0">
              <a:effectLst>
                <a:outerShdw blurRad="38100" dist="38100" dir="2700000" algn="tl">
                  <a:srgbClr val="000000">
                    <a:alpha val="43137"/>
                  </a:srgbClr>
                </a:outerShdw>
              </a:effectLst>
            </a:endParaRPr>
          </a:p>
          <a:p>
            <a:pPr marL="0" indent="0" algn="just" eaLnBrk="1" hangingPunct="1">
              <a:buFont typeface="Arial" charset="0"/>
              <a:buNone/>
              <a:defRPr/>
            </a:pPr>
            <a:r>
              <a:rPr lang="it-IT" sz="2000" b="1" dirty="0">
                <a:effectLst>
                  <a:outerShdw blurRad="38100" dist="38100" dir="2700000" algn="tl">
                    <a:srgbClr val="000000">
                      <a:alpha val="43137"/>
                    </a:srgbClr>
                  </a:outerShdw>
                </a:effectLst>
              </a:rPr>
              <a:t>ESSO È STATO PERCEPITO COME PIENAMENTE IDONEO A FORNIRE UN QUADRO ESAUSTIVO DEI FATTORI POTENZIALMENTE STRESSOGENI PRESENTI NELLE REALTÀ LAVORATIVE IN CUI È STATO APPLICATO</a:t>
            </a:r>
            <a:r>
              <a:rPr lang="it-IT" sz="2000" dirty="0">
                <a:effectLst>
                  <a:outerShdw blurRad="38100" dist="38100" dir="2700000" algn="tl">
                    <a:srgbClr val="000000">
                      <a:alpha val="43137"/>
                    </a:srgbClr>
                  </a:outerShdw>
                </a:effectLst>
              </a:rPr>
              <a:t>.</a:t>
            </a:r>
          </a:p>
          <a:p>
            <a:pPr marL="0" indent="0" algn="just" eaLnBrk="1" hangingPunct="1">
              <a:buFont typeface="Arial" charset="0"/>
              <a:buNone/>
              <a:defRPr/>
            </a:pPr>
            <a:endParaRPr lang="it-IT" sz="2000" dirty="0">
              <a:effectLst>
                <a:outerShdw blurRad="38100" dist="38100" dir="2700000" algn="tl">
                  <a:srgbClr val="000000">
                    <a:alpha val="43137"/>
                  </a:srgbClr>
                </a:outerShdw>
              </a:effectLst>
            </a:endParaRPr>
          </a:p>
          <a:p>
            <a:pPr marL="0" indent="0" algn="just" eaLnBrk="1" hangingPunct="1">
              <a:buFont typeface="Arial" charset="0"/>
              <a:buNone/>
              <a:defRPr/>
            </a:pPr>
            <a:r>
              <a:rPr lang="it-IT" sz="2000" b="1" dirty="0">
                <a:effectLst>
                  <a:outerShdw blurRad="38100" dist="38100" dir="2700000" algn="tl">
                    <a:srgbClr val="000000">
                      <a:alpha val="43137"/>
                    </a:srgbClr>
                  </a:outerShdw>
                </a:effectLst>
              </a:rPr>
              <a:t>PER L’AREA  INDICATORI ISTITUZIONALI È STATO POSSIBILE RACCOGLIERE I DATI DELL’INTERO TRIENNIO 2009-2011, NECESSARI PER OPERARE LA PONDERAZIONE STORICA DEL LORO ANDAMENTO NEL TEMPO</a:t>
            </a:r>
            <a:r>
              <a:rPr lang="it-IT" sz="2000" dirty="0">
                <a:effectLst>
                  <a:outerShdw blurRad="38100" dist="38100" dir="2700000" algn="tl">
                    <a:srgbClr val="000000">
                      <a:alpha val="43137"/>
                    </a:srgbClr>
                  </a:outerShdw>
                </a:effectLst>
              </a:rPr>
              <a:t>.</a:t>
            </a:r>
          </a:p>
          <a:p>
            <a:pPr marL="0" indent="0" algn="just" eaLnBrk="1" hangingPunct="1">
              <a:buFont typeface="Arial" charset="0"/>
              <a:buNone/>
              <a:defRPr/>
            </a:pPr>
            <a:endParaRPr lang="it-IT" sz="2000" dirty="0">
              <a:effectLst>
                <a:outerShdw blurRad="38100" dist="38100" dir="2700000" algn="tl">
                  <a:srgbClr val="000000">
                    <a:alpha val="43137"/>
                  </a:srgbClr>
                </a:outerShdw>
              </a:effectLst>
            </a:endParaRPr>
          </a:p>
          <a:p>
            <a:pPr marL="0" indent="0" algn="just" eaLnBrk="1" hangingPunct="1">
              <a:lnSpc>
                <a:spcPct val="120000"/>
              </a:lnSpc>
              <a:buFont typeface="Arial" charset="0"/>
              <a:buNone/>
              <a:defRPr/>
            </a:pPr>
            <a:r>
              <a:rPr lang="it-IT" sz="2000" b="1" dirty="0">
                <a:solidFill>
                  <a:srgbClr val="FFFF00"/>
                </a:solidFill>
                <a:effectLst>
                  <a:outerShdw blurRad="50800" dist="38100" dir="16200000" rotWithShape="0">
                    <a:prstClr val="black">
                      <a:alpha val="40000"/>
                    </a:prstClr>
                  </a:outerShdw>
                </a:effectLst>
              </a:rPr>
              <a:t>I DATI RELATIVI AGLI INDICATORI ISTITUZIONALI, QUALORA CONFLUISSERO COMPLESSIVAMENTE A LIVELLO CENTRALE, OFFRIREBBERO UNA APPROFONDITA E DETTAGLIATA PANORAMICA </a:t>
            </a:r>
            <a:r>
              <a:rPr lang="it-IT" sz="2000" b="1" dirty="0" err="1">
                <a:solidFill>
                  <a:srgbClr val="FFFF00"/>
                </a:solidFill>
                <a:effectLst>
                  <a:outerShdw blurRad="50800" dist="38100" dir="16200000" rotWithShape="0">
                    <a:prstClr val="black">
                      <a:alpha val="40000"/>
                    </a:prstClr>
                  </a:outerShdw>
                </a:effectLst>
              </a:rPr>
              <a:t>DI</a:t>
            </a:r>
            <a:r>
              <a:rPr lang="it-IT" sz="2000" b="1" dirty="0">
                <a:solidFill>
                  <a:srgbClr val="FFFF00"/>
                </a:solidFill>
                <a:effectLst>
                  <a:outerShdw blurRad="50800" dist="38100" dir="16200000" rotWithShape="0">
                    <a:prstClr val="black">
                      <a:alpha val="40000"/>
                    </a:prstClr>
                  </a:outerShdw>
                </a:effectLst>
              </a:rPr>
              <a:t> RILEVANTI ASPETTI ORGANIZZATIVI DELLA AMMINISTRAZIONE TUTTA E DELLE SUE ARTICOLAZIONI TERRITORIALI E FUNZIONALI.</a:t>
            </a:r>
          </a:p>
          <a:p>
            <a:pPr marL="0" indent="0" algn="just" eaLnBrk="1" hangingPunct="1">
              <a:buFont typeface="Arial" charset="0"/>
              <a:buNone/>
              <a:defRPr/>
            </a:pPr>
            <a:r>
              <a:rPr lang="it-IT" sz="2000" dirty="0">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9868303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85804" y="2428868"/>
            <a:ext cx="8229600" cy="1357322"/>
          </a:xfrm>
        </p:spPr>
        <p:txBody>
          <a:bodyPr>
            <a:normAutofit/>
          </a:bodyPr>
          <a:lstStyle/>
          <a:p>
            <a:pPr algn="ctr">
              <a:buFont typeface="Arial" charset="0"/>
              <a:buNone/>
              <a:defRPr/>
            </a:pPr>
            <a:r>
              <a:rPr lang="it-IT" sz="3600" b="1" dirty="0">
                <a:solidFill>
                  <a:srgbClr val="FFFF00"/>
                </a:solidFill>
                <a:effectLst>
                  <a:outerShdw blurRad="50800" dist="38100" dir="16200000" rotWithShape="0">
                    <a:prstClr val="black">
                      <a:alpha val="40000"/>
                    </a:prstClr>
                  </a:outerShdw>
                </a:effectLst>
                <a:latin typeface="Cambria" pitchFamily="18" charset="0"/>
              </a:rPr>
              <a:t>L’ALGORITMO PER IL DATORE DI LAVORO “POLIZIA DI STATO”</a:t>
            </a:r>
          </a:p>
          <a:p>
            <a:pPr algn="ctr">
              <a:buFont typeface="Arial" charset="0"/>
              <a:buNone/>
              <a:defRPr/>
            </a:pPr>
            <a:endParaRPr lang="it-IT" sz="3600" b="1" dirty="0">
              <a:solidFill>
                <a:schemeClr val="tx2">
                  <a:lumMod val="75000"/>
                </a:schemeClr>
              </a:solidFill>
              <a:latin typeface="Cambria" pitchFamily="18" charset="0"/>
            </a:endParaRPr>
          </a:p>
        </p:txBody>
      </p:sp>
      <p:sp>
        <p:nvSpPr>
          <p:cNvPr id="4" name="Titolo 1"/>
          <p:cNvSpPr>
            <a:spLocks noGrp="1"/>
          </p:cNvSpPr>
          <p:nvPr>
            <p:ph type="title"/>
          </p:nvPr>
        </p:nvSpPr>
        <p:spPr bwMode="auto">
          <a:xfrm>
            <a:off x="457200" y="1071563"/>
            <a:ext cx="8229600" cy="5715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600" b="1" u="sng" dirty="0"/>
              <a:t>L’ITER DEL MODELLO VALUTATIVO</a:t>
            </a:r>
          </a:p>
        </p:txBody>
      </p:sp>
    </p:spTree>
    <p:extLst>
      <p:ext uri="{BB962C8B-B14F-4D97-AF65-F5344CB8AC3E}">
        <p14:creationId xmlns:p14="http://schemas.microsoft.com/office/powerpoint/2010/main" val="35325900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42916" y="285767"/>
            <a:ext cx="8715375" cy="1500188"/>
          </a:xfrm>
          <a:ln>
            <a:miter lim="800000"/>
            <a:headEnd/>
            <a:tailEnd/>
          </a:ln>
        </p:spPr>
        <p:txBody>
          <a:bodyPr vert="horz" wrap="square" lIns="91440" tIns="45720" rIns="91440" bIns="45720" numCol="1" anchor="t" anchorCtr="0" compatLnSpc="1">
            <a:prstTxWarp prst="textNoShape">
              <a:avLst/>
            </a:prstTxWarp>
            <a:normAutofit/>
          </a:bodyPr>
          <a:lstStyle/>
          <a:p>
            <a:pPr eaLnBrk="1" fontAlgn="auto" hangingPunct="1">
              <a:spcAft>
                <a:spcPts val="0"/>
              </a:spcAft>
              <a:defRPr/>
            </a:pPr>
            <a:br>
              <a:rPr lang="it-IT" sz="2600" b="1" u="sng" dirty="0">
                <a:solidFill>
                  <a:schemeClr val="tx2">
                    <a:lumMod val="75000"/>
                  </a:schemeClr>
                </a:solidFill>
                <a:effectLst>
                  <a:outerShdw blurRad="38100" dist="38100" dir="2700000" algn="tl">
                    <a:srgbClr val="000000">
                      <a:alpha val="43137"/>
                    </a:srgbClr>
                  </a:outerShdw>
                </a:effectLst>
              </a:rPr>
            </a:br>
            <a:r>
              <a:rPr lang="it-IT" sz="2200" b="1" u="sng" dirty="0">
                <a:solidFill>
                  <a:schemeClr val="tx2">
                    <a:lumMod val="75000"/>
                  </a:schemeClr>
                </a:solidFill>
                <a:effectLst>
                  <a:outerShdw blurRad="38100" dist="38100" dir="2700000" algn="tl">
                    <a:srgbClr val="000000">
                      <a:alpha val="43137"/>
                    </a:srgbClr>
                  </a:outerShdw>
                </a:effectLst>
              </a:rPr>
              <a:t>ALGORITMO PER IL DATORE </a:t>
            </a:r>
            <a:r>
              <a:rPr lang="it-IT" sz="2200" b="1" u="sng" dirty="0" err="1">
                <a:solidFill>
                  <a:schemeClr val="tx2">
                    <a:lumMod val="75000"/>
                  </a:schemeClr>
                </a:solidFill>
                <a:effectLst>
                  <a:outerShdw blurRad="38100" dist="38100" dir="2700000" algn="tl">
                    <a:srgbClr val="000000">
                      <a:alpha val="43137"/>
                    </a:srgbClr>
                  </a:outerShdw>
                </a:effectLst>
              </a:rPr>
              <a:t>DI</a:t>
            </a:r>
            <a:r>
              <a:rPr lang="it-IT" sz="2200" b="1" u="sng" dirty="0">
                <a:solidFill>
                  <a:schemeClr val="tx2">
                    <a:lumMod val="75000"/>
                  </a:schemeClr>
                </a:solidFill>
                <a:effectLst>
                  <a:outerShdw blurRad="38100" dist="38100" dir="2700000" algn="tl">
                    <a:srgbClr val="000000">
                      <a:alpha val="43137"/>
                    </a:srgbClr>
                  </a:outerShdw>
                </a:effectLst>
              </a:rPr>
              <a:t> LAVORO “</a:t>
            </a:r>
            <a:r>
              <a:rPr lang="it-IT" sz="2200" b="1" u="sng" dirty="0">
                <a:effectLst>
                  <a:outerShdw blurRad="50800" dist="38100" dir="16200000" rotWithShape="0">
                    <a:prstClr val="black">
                      <a:alpha val="40000"/>
                    </a:prstClr>
                  </a:outerShdw>
                </a:effectLst>
              </a:rPr>
              <a:t>POLIZIA </a:t>
            </a:r>
            <a:r>
              <a:rPr lang="it-IT" sz="2200" b="1" u="sng" dirty="0" err="1">
                <a:effectLst>
                  <a:outerShdw blurRad="50800" dist="38100" dir="16200000" rotWithShape="0">
                    <a:prstClr val="black">
                      <a:alpha val="40000"/>
                    </a:prstClr>
                  </a:outerShdw>
                </a:effectLst>
              </a:rPr>
              <a:t>DI</a:t>
            </a:r>
            <a:r>
              <a:rPr lang="it-IT" sz="2200" b="1" u="sng" dirty="0">
                <a:effectLst>
                  <a:outerShdw blurRad="50800" dist="38100" dir="16200000" rotWithShape="0">
                    <a:prstClr val="black">
                      <a:alpha val="40000"/>
                    </a:prstClr>
                  </a:outerShdw>
                </a:effectLst>
              </a:rPr>
              <a:t> STATO</a:t>
            </a:r>
            <a:r>
              <a:rPr lang="it-IT" sz="2200" b="1" u="sng" dirty="0">
                <a:solidFill>
                  <a:schemeClr val="tx2">
                    <a:lumMod val="75000"/>
                  </a:schemeClr>
                </a:solidFill>
                <a:effectLst>
                  <a:outerShdw blurRad="38100" dist="38100" dir="2700000" algn="tl">
                    <a:srgbClr val="000000">
                      <a:alpha val="43137"/>
                    </a:srgbClr>
                  </a:outerShdw>
                </a:effectLst>
              </a:rPr>
              <a:t>”</a:t>
            </a:r>
            <a:br>
              <a:rPr lang="it-IT" sz="2200" b="1" u="sng" dirty="0">
                <a:solidFill>
                  <a:schemeClr val="tx2">
                    <a:lumMod val="75000"/>
                  </a:schemeClr>
                </a:solidFill>
                <a:effectLst>
                  <a:outerShdw blurRad="38100" dist="38100" dir="2700000" algn="tl">
                    <a:srgbClr val="000000">
                      <a:alpha val="43137"/>
                    </a:srgbClr>
                  </a:outerShdw>
                </a:effectLst>
              </a:rPr>
            </a:br>
            <a:endParaRPr lang="it-IT" sz="2200" b="1" u="sng" dirty="0">
              <a:solidFill>
                <a:schemeClr val="tx2">
                  <a:lumMod val="75000"/>
                </a:schemeClr>
              </a:solidFill>
              <a:effectLst>
                <a:outerShdw blurRad="38100" dist="38100" dir="2700000" algn="tl">
                  <a:srgbClr val="000000">
                    <a:alpha val="43137"/>
                  </a:srgbClr>
                </a:outerShdw>
              </a:effectLst>
            </a:endParaRPr>
          </a:p>
        </p:txBody>
      </p:sp>
      <p:sp>
        <p:nvSpPr>
          <p:cNvPr id="11267" name="Segnaposto contenuto 2"/>
          <p:cNvSpPr>
            <a:spLocks noGrp="1"/>
          </p:cNvSpPr>
          <p:nvPr>
            <p:ph idx="1"/>
          </p:nvPr>
        </p:nvSpPr>
        <p:spPr>
          <a:xfrm>
            <a:off x="485804" y="1412776"/>
            <a:ext cx="8229600" cy="4896543"/>
          </a:xfrm>
        </p:spPr>
        <p:txBody>
          <a:bodyPr>
            <a:normAutofit lnSpcReduction="10000"/>
          </a:bodyPr>
          <a:lstStyle/>
          <a:p>
            <a:pPr marL="457200" indent="-457200" algn="just" eaLnBrk="1" hangingPunct="1">
              <a:buFont typeface="+mj-lt"/>
              <a:buAutoNum type="alphaUcPeriod"/>
              <a:defRPr/>
            </a:pPr>
            <a:r>
              <a:rPr lang="it-IT" sz="2200" b="1" dirty="0">
                <a:solidFill>
                  <a:srgbClr val="FFFF00"/>
                </a:solidFill>
                <a:effectLst>
                  <a:outerShdw blurRad="38100" dist="38100" dir="2700000" algn="tl">
                    <a:srgbClr val="000000">
                      <a:alpha val="43137"/>
                    </a:srgbClr>
                  </a:outerShdw>
                </a:effectLst>
              </a:rPr>
              <a:t>INDIVIDUAZIONE</a:t>
            </a:r>
            <a:r>
              <a:rPr lang="it-IT" sz="2200" b="1" dirty="0">
                <a:effectLst>
                  <a:outerShdw blurRad="38100" dist="38100" dir="2700000" algn="tl">
                    <a:srgbClr val="000000">
                      <a:alpha val="43137"/>
                    </a:srgbClr>
                  </a:outerShdw>
                </a:effectLst>
              </a:rPr>
              <a:t> DEGLI AMBITI </a:t>
            </a:r>
            <a:r>
              <a:rPr lang="it-IT" sz="2200" b="1" dirty="0" err="1">
                <a:effectLst>
                  <a:outerShdw blurRad="38100" dist="38100" dir="2700000" algn="tl">
                    <a:srgbClr val="000000">
                      <a:alpha val="43137"/>
                    </a:srgbClr>
                  </a:outerShdw>
                </a:effectLst>
              </a:rPr>
              <a:t>DI</a:t>
            </a:r>
            <a:r>
              <a:rPr lang="it-IT" sz="2200" b="1" dirty="0">
                <a:effectLst>
                  <a:outerShdw blurRad="38100" dist="38100" dir="2700000" algn="tl">
                    <a:srgbClr val="000000">
                      <a:alpha val="43137"/>
                    </a:srgbClr>
                  </a:outerShdw>
                </a:effectLst>
              </a:rPr>
              <a:t> OGNI SINGOLA VALUTAZIONE E DELLA SUDDIVISIONE DEI DIPENDENTI IN GRUPPI OMOGENEI </a:t>
            </a:r>
          </a:p>
          <a:p>
            <a:pPr marL="457200" indent="-457200" algn="just" eaLnBrk="1" hangingPunct="1">
              <a:buFont typeface="+mj-lt"/>
              <a:buAutoNum type="alphaUcPeriod"/>
              <a:defRPr/>
            </a:pPr>
            <a:endParaRPr lang="it-IT" sz="2200" b="1" dirty="0">
              <a:effectLst>
                <a:outerShdw blurRad="38100" dist="38100" dir="2700000" algn="tl">
                  <a:srgbClr val="000000">
                    <a:alpha val="43137"/>
                  </a:srgbClr>
                </a:outerShdw>
              </a:effectLst>
            </a:endParaRPr>
          </a:p>
          <a:p>
            <a:pPr marL="457200" indent="-457200" algn="just" eaLnBrk="1" hangingPunct="1">
              <a:buFont typeface="+mj-lt"/>
              <a:buAutoNum type="alphaUcPeriod"/>
              <a:defRPr/>
            </a:pPr>
            <a:r>
              <a:rPr lang="it-IT" sz="2200" b="1" dirty="0">
                <a:solidFill>
                  <a:srgbClr val="FFFF00"/>
                </a:solidFill>
                <a:effectLst>
                  <a:outerShdw blurRad="38100" dist="38100" dir="2700000" algn="tl">
                    <a:srgbClr val="000000">
                      <a:alpha val="43137"/>
                    </a:srgbClr>
                  </a:outerShdw>
                </a:effectLst>
              </a:rPr>
              <a:t>EFFETTUAZIONE</a:t>
            </a:r>
            <a:r>
              <a:rPr lang="it-IT" sz="2200" b="1" dirty="0">
                <a:effectLst>
                  <a:outerShdw blurRad="38100" dist="38100" dir="2700000" algn="tl">
                    <a:srgbClr val="000000">
                      <a:alpha val="43137"/>
                    </a:srgbClr>
                  </a:outerShdw>
                </a:effectLst>
              </a:rPr>
              <a:t> DELLA VALUTAZIONE PRELIMINARE SU GRUPPI OMOGENEI </a:t>
            </a:r>
            <a:r>
              <a:rPr lang="it-IT" sz="2200" b="1" dirty="0" err="1">
                <a:effectLst>
                  <a:outerShdw blurRad="38100" dist="38100" dir="2700000" algn="tl">
                    <a:srgbClr val="000000">
                      <a:alpha val="43137"/>
                    </a:srgbClr>
                  </a:outerShdw>
                </a:effectLst>
              </a:rPr>
              <a:t>DI</a:t>
            </a:r>
            <a:r>
              <a:rPr lang="it-IT" sz="2200" b="1" dirty="0">
                <a:effectLst>
                  <a:outerShdw blurRad="38100" dist="38100" dir="2700000" algn="tl">
                    <a:srgbClr val="000000">
                      <a:alpha val="43137"/>
                    </a:srgbClr>
                  </a:outerShdw>
                </a:effectLst>
              </a:rPr>
              <a:t> DIPENDENTI CON L’AUSILIO DELLE CHECK-LIST PREDISPOSTE IN AMBITO CENTRALE RELATIVAMENTE ALLE TRE MACRO-AREE DEGLI INDICATORI ISTITUZIONALI, DEL CONTESTO E DEL CONTENUTO DEL LAVORO</a:t>
            </a:r>
          </a:p>
          <a:p>
            <a:pPr marL="457200" indent="-457200" algn="just" eaLnBrk="1" hangingPunct="1">
              <a:buFont typeface="+mj-lt"/>
              <a:buAutoNum type="alphaUcPeriod"/>
              <a:defRPr/>
            </a:pPr>
            <a:endParaRPr lang="it-IT" sz="2200" b="1" dirty="0">
              <a:effectLst>
                <a:outerShdw blurRad="38100" dist="38100" dir="2700000" algn="tl">
                  <a:srgbClr val="000000">
                    <a:alpha val="43137"/>
                  </a:srgbClr>
                </a:outerShdw>
              </a:effectLst>
            </a:endParaRPr>
          </a:p>
          <a:p>
            <a:pPr marL="457200" indent="-457200" algn="just" eaLnBrk="1" hangingPunct="1">
              <a:buFont typeface="+mj-lt"/>
              <a:buAutoNum type="alphaUcPeriod"/>
              <a:defRPr/>
            </a:pPr>
            <a:r>
              <a:rPr lang="it-IT" sz="2200" b="1" dirty="0">
                <a:solidFill>
                  <a:srgbClr val="FFFF00"/>
                </a:solidFill>
                <a:effectLst>
                  <a:outerShdw blurRad="38100" dist="38100" dir="2700000" algn="tl">
                    <a:srgbClr val="000000">
                      <a:alpha val="43137"/>
                    </a:srgbClr>
                  </a:outerShdw>
                </a:effectLst>
              </a:rPr>
              <a:t>PONDERAZIONE</a:t>
            </a:r>
            <a:r>
              <a:rPr lang="it-IT" sz="2200" b="1" dirty="0">
                <a:effectLst>
                  <a:outerShdw blurRad="38100" dist="38100" dir="2700000" algn="tl">
                    <a:srgbClr val="000000">
                      <a:alpha val="43137"/>
                    </a:srgbClr>
                  </a:outerShdw>
                </a:effectLst>
              </a:rPr>
              <a:t> PARAMETRICA DEI RELATIVI RISULTATI PER INDIVIDUARE I LIVELLI </a:t>
            </a:r>
            <a:r>
              <a:rPr lang="it-IT" sz="2200" b="1" dirty="0" err="1">
                <a:effectLst>
                  <a:outerShdw blurRad="38100" dist="38100" dir="2700000" algn="tl">
                    <a:srgbClr val="000000">
                      <a:alpha val="43137"/>
                    </a:srgbClr>
                  </a:outerShdw>
                </a:effectLst>
              </a:rPr>
              <a:t>DI</a:t>
            </a:r>
            <a:r>
              <a:rPr lang="it-IT" sz="2200" b="1" dirty="0">
                <a:effectLst>
                  <a:outerShdw blurRad="38100" dist="38100" dir="2700000" algn="tl">
                    <a:srgbClr val="000000">
                      <a:alpha val="43137"/>
                    </a:srgbClr>
                  </a:outerShdw>
                </a:effectLst>
              </a:rPr>
              <a:t> RISCHIO ED I CONSEGUENTI OBBLIGHI PER IL DATORE </a:t>
            </a:r>
            <a:r>
              <a:rPr lang="it-IT" sz="2200" b="1" dirty="0" err="1">
                <a:effectLst>
                  <a:outerShdw blurRad="38100" dist="38100" dir="2700000" algn="tl">
                    <a:srgbClr val="000000">
                      <a:alpha val="43137"/>
                    </a:srgbClr>
                  </a:outerShdw>
                </a:effectLst>
              </a:rPr>
              <a:t>DI</a:t>
            </a:r>
            <a:r>
              <a:rPr lang="it-IT" sz="2200" b="1" dirty="0">
                <a:effectLst>
                  <a:outerShdw blurRad="38100" dist="38100" dir="2700000" algn="tl">
                    <a:srgbClr val="000000">
                      <a:alpha val="43137"/>
                    </a:srgbClr>
                  </a:outerShdw>
                </a:effectLst>
              </a:rPr>
              <a:t> LAVORO</a:t>
            </a:r>
          </a:p>
          <a:p>
            <a:pPr marL="457200" indent="-457200" algn="just" eaLnBrk="1" hangingPunct="1">
              <a:buFont typeface="+mj-lt"/>
              <a:buAutoNum type="alphaUcPeriod"/>
              <a:defRPr/>
            </a:pPr>
            <a:endParaRPr lang="it-IT" sz="2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53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ssolve">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dissolv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animEffect transition="in" filter="dissolve">
                                      <p:cBhvr>
                                        <p:cTn id="17"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274638"/>
            <a:ext cx="9144000" cy="1143000"/>
          </a:xfrm>
        </p:spPr>
        <p:txBody>
          <a:bodyPr>
            <a:normAutofit/>
          </a:bodyPr>
          <a:lstStyle/>
          <a:p>
            <a:r>
              <a:rPr lang="it-IT" sz="3200" b="1" dirty="0">
                <a:solidFill>
                  <a:srgbClr val="FFFF00"/>
                </a:solidFill>
              </a:rPr>
              <a:t>Lo stress nel personale delle forze di polizia</a:t>
            </a:r>
            <a:endParaRPr lang="it-IT" sz="3200" dirty="0"/>
          </a:p>
        </p:txBody>
      </p:sp>
      <p:sp>
        <p:nvSpPr>
          <p:cNvPr id="3" name="Segnaposto contenuto 2"/>
          <p:cNvSpPr>
            <a:spLocks noGrp="1"/>
          </p:cNvSpPr>
          <p:nvPr>
            <p:ph idx="1"/>
          </p:nvPr>
        </p:nvSpPr>
        <p:spPr/>
        <p:txBody>
          <a:bodyPr/>
          <a:lstStyle/>
          <a:p>
            <a:r>
              <a:rPr lang="it-IT" b="1" dirty="0">
                <a:solidFill>
                  <a:srgbClr val="FFFF00"/>
                </a:solidFill>
              </a:rPr>
              <a:t>Stressori cronici</a:t>
            </a:r>
            <a:r>
              <a:rPr lang="it-IT" dirty="0"/>
              <a:t>: impegno emozionale intenso e protratto nel tempo (attività istituzionali svolte nei confronti di immigrati, minori o altre vittime vulnerabili, soggetti con disturbi psichiatrici, tensioni legati a minacce, ecc).</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214313" y="785794"/>
            <a:ext cx="8715375" cy="10715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solidFill>
                  <a:schemeClr val="tx2">
                    <a:lumMod val="75000"/>
                  </a:schemeClr>
                </a:solidFill>
                <a:effectLst>
                  <a:outerShdw blurRad="38100" dist="38100" dir="2700000" algn="tl">
                    <a:srgbClr val="000000">
                      <a:alpha val="43137"/>
                    </a:srgbClr>
                  </a:outerShdw>
                </a:effectLst>
              </a:rPr>
            </a:br>
            <a:r>
              <a:rPr lang="it-IT" sz="2000" b="1" dirty="0">
                <a:solidFill>
                  <a:schemeClr val="tx2">
                    <a:lumMod val="75000"/>
                  </a:schemeClr>
                </a:solidFill>
                <a:effectLst>
                  <a:outerShdw blurRad="38100" dist="38100" dir="2700000" algn="tl">
                    <a:srgbClr val="000000">
                      <a:alpha val="43137"/>
                    </a:srgbClr>
                  </a:outerShdw>
                </a:effectLst>
              </a:rPr>
              <a:t>ALGORITMO PER IL DATORE </a:t>
            </a:r>
            <a:r>
              <a:rPr lang="it-IT" sz="2000" b="1" dirty="0" err="1">
                <a:solidFill>
                  <a:schemeClr val="tx2">
                    <a:lumMod val="75000"/>
                  </a:schemeClr>
                </a:solidFill>
                <a:effectLst>
                  <a:outerShdw blurRad="38100" dist="38100" dir="2700000" algn="tl">
                    <a:srgbClr val="000000">
                      <a:alpha val="43137"/>
                    </a:srgbClr>
                  </a:outerShdw>
                </a:effectLst>
              </a:rPr>
              <a:t>DI</a:t>
            </a:r>
            <a:r>
              <a:rPr lang="it-IT" sz="2000" b="1" dirty="0">
                <a:solidFill>
                  <a:schemeClr val="tx2">
                    <a:lumMod val="75000"/>
                  </a:schemeClr>
                </a:solidFill>
                <a:effectLst>
                  <a:outerShdw blurRad="38100" dist="38100" dir="2700000" algn="tl">
                    <a:srgbClr val="000000">
                      <a:alpha val="43137"/>
                    </a:srgbClr>
                  </a:outerShdw>
                </a:effectLst>
              </a:rPr>
              <a:t> LAVORO “</a:t>
            </a:r>
            <a:r>
              <a:rPr lang="it-IT" sz="2000" b="1" dirty="0">
                <a:solidFill>
                  <a:srgbClr val="FFFF00"/>
                </a:solidFill>
                <a:effectLst>
                  <a:outerShdw blurRad="50800" dist="38100" dir="16200000" rotWithShape="0">
                    <a:prstClr val="black">
                      <a:alpha val="40000"/>
                    </a:prstClr>
                  </a:outerShdw>
                </a:effectLst>
              </a:rPr>
              <a:t>POLIZIA </a:t>
            </a:r>
            <a:r>
              <a:rPr lang="it-IT" sz="2000" b="1" dirty="0" err="1">
                <a:solidFill>
                  <a:srgbClr val="FFFF00"/>
                </a:solidFill>
                <a:effectLst>
                  <a:outerShdw blurRad="50800" dist="38100" dir="16200000" rotWithShape="0">
                    <a:prstClr val="black">
                      <a:alpha val="40000"/>
                    </a:prstClr>
                  </a:outerShdw>
                </a:effectLst>
              </a:rPr>
              <a:t>DI</a:t>
            </a:r>
            <a:r>
              <a:rPr lang="it-IT" sz="2000" b="1" dirty="0">
                <a:solidFill>
                  <a:srgbClr val="FFFF00"/>
                </a:solidFill>
                <a:effectLst>
                  <a:outerShdw blurRad="50800" dist="38100" dir="16200000" rotWithShape="0">
                    <a:prstClr val="black">
                      <a:alpha val="40000"/>
                    </a:prstClr>
                  </a:outerShdw>
                </a:effectLst>
              </a:rPr>
              <a:t> STATO</a:t>
            </a:r>
            <a:r>
              <a:rPr lang="it-IT" sz="2000" b="1" dirty="0">
                <a:solidFill>
                  <a:schemeClr val="tx2">
                    <a:lumMod val="75000"/>
                  </a:schemeClr>
                </a:solidFill>
                <a:effectLst>
                  <a:outerShdw blurRad="38100" dist="38100" dir="2700000" algn="tl">
                    <a:srgbClr val="000000">
                      <a:alpha val="43137"/>
                    </a:srgbClr>
                  </a:outerShdw>
                </a:effectLst>
              </a:rPr>
              <a:t>”</a:t>
            </a:r>
            <a:br>
              <a:rPr lang="it-IT" sz="2000" b="1" dirty="0">
                <a:solidFill>
                  <a:schemeClr val="tx2">
                    <a:lumMod val="75000"/>
                  </a:schemeClr>
                </a:solidFill>
                <a:effectLst>
                  <a:outerShdw blurRad="38100" dist="38100" dir="2700000" algn="tl">
                    <a:srgbClr val="000000">
                      <a:alpha val="43137"/>
                    </a:srgbClr>
                  </a:outerShdw>
                </a:effectLst>
              </a:rPr>
            </a:br>
            <a:r>
              <a:rPr lang="it-IT" sz="2000" i="1" u="sng" dirty="0">
                <a:solidFill>
                  <a:schemeClr val="tx2">
                    <a:lumMod val="75000"/>
                  </a:schemeClr>
                </a:solidFill>
              </a:rPr>
              <a:t>COME REALIZZARE LA </a:t>
            </a:r>
            <a:r>
              <a:rPr lang="it-IT" sz="2000" b="1" i="1" u="sng" dirty="0">
                <a:solidFill>
                  <a:srgbClr val="FFFF00"/>
                </a:solidFill>
                <a:effectLst>
                  <a:outerShdw blurRad="50800" dist="38100" dir="16200000" rotWithShape="0">
                    <a:prstClr val="black">
                      <a:alpha val="40000"/>
                    </a:prstClr>
                  </a:outerShdw>
                </a:effectLst>
              </a:rPr>
              <a:t>VALUTAZIONE APPROFONDITA</a:t>
            </a:r>
            <a:br>
              <a:rPr lang="it-IT" sz="1800" b="1" u="sng" dirty="0">
                <a:solidFill>
                  <a:srgbClr val="FF0000"/>
                </a:solidFill>
                <a:effectLst>
                  <a:outerShdw blurRad="50800" dist="38100" dir="16200000" rotWithShape="0">
                    <a:prstClr val="black">
                      <a:alpha val="40000"/>
                    </a:prstClr>
                  </a:outerShdw>
                </a:effectLst>
              </a:rPr>
            </a:br>
            <a:endParaRPr lang="it-IT" sz="1800" b="1" u="sng" dirty="0">
              <a:solidFill>
                <a:srgbClr val="FF0000"/>
              </a:solidFill>
              <a:effectLst>
                <a:outerShdw blurRad="50800" dist="38100" dir="16200000" rotWithShape="0">
                  <a:prstClr val="black">
                    <a:alpha val="40000"/>
                  </a:prstClr>
                </a:outerShdw>
              </a:effectLst>
            </a:endParaRPr>
          </a:p>
        </p:txBody>
      </p:sp>
      <p:sp>
        <p:nvSpPr>
          <p:cNvPr id="38915" name="Segnaposto contenuto 2"/>
          <p:cNvSpPr>
            <a:spLocks noGrp="1"/>
          </p:cNvSpPr>
          <p:nvPr>
            <p:ph idx="1"/>
          </p:nvPr>
        </p:nvSpPr>
        <p:spPr>
          <a:xfrm>
            <a:off x="357188" y="2021358"/>
            <a:ext cx="8429625" cy="4071938"/>
          </a:xfrm>
        </p:spPr>
        <p:txBody>
          <a:bodyPr>
            <a:normAutofit fontScale="77500" lnSpcReduction="20000"/>
          </a:bodyPr>
          <a:lstStyle/>
          <a:p>
            <a:pPr marL="0" indent="0" algn="just" eaLnBrk="1" hangingPunct="1">
              <a:lnSpc>
                <a:spcPts val="2400"/>
              </a:lnSpc>
              <a:spcBef>
                <a:spcPts val="0"/>
              </a:spcBef>
              <a:buFont typeface="Arial" charset="0"/>
              <a:buNone/>
            </a:pPr>
            <a:r>
              <a:rPr lang="it-IT" sz="2000" b="1" dirty="0"/>
              <a:t>NELL’IPOTESI RESIDUALE CHE IL DATORE </a:t>
            </a:r>
            <a:r>
              <a:rPr lang="it-IT" sz="2000" b="1" dirty="0" err="1"/>
              <a:t>DI</a:t>
            </a:r>
            <a:r>
              <a:rPr lang="it-IT" sz="2000" b="1" dirty="0"/>
              <a:t> LAVORO DEBBA PROCEDERE ALLA VALUTAZIONE APPROFONDITA, TRA GLI STRUMENTI INDIVIDUATI DALLA COMMISSIONE CONSULTIVA PERMANENTE: QUESTIONARI, </a:t>
            </a:r>
            <a:r>
              <a:rPr lang="it-IT" sz="2000" b="1" dirty="0">
                <a:effectLst>
                  <a:outerShdw blurRad="50800" dist="38100" dir="16200000" rotWithShape="0">
                    <a:prstClr val="black">
                      <a:alpha val="40000"/>
                    </a:prstClr>
                  </a:outerShdw>
                </a:effectLst>
              </a:rPr>
              <a:t>INTERVISTE SEMISTRUTTURATE</a:t>
            </a:r>
            <a:r>
              <a:rPr lang="it-IT" sz="2000" b="1" dirty="0"/>
              <a:t>, </a:t>
            </a:r>
            <a:r>
              <a:rPr lang="it-IT" sz="2000" b="1" dirty="0">
                <a:solidFill>
                  <a:srgbClr val="FFFF00"/>
                </a:solidFill>
                <a:effectLst>
                  <a:outerShdw blurRad="50800" dist="38100" dir="16200000" rotWithShape="0">
                    <a:prstClr val="black">
                      <a:alpha val="40000"/>
                    </a:prstClr>
                  </a:outerShdw>
                </a:effectLst>
              </a:rPr>
              <a:t>FOCUS-GROUP</a:t>
            </a:r>
            <a:r>
              <a:rPr lang="it-IT" sz="2000" b="1" dirty="0"/>
              <a:t>, SI È RITENUTO </a:t>
            </a:r>
            <a:r>
              <a:rPr lang="it-IT" sz="2000" b="1" dirty="0" err="1"/>
              <a:t>DI</a:t>
            </a:r>
            <a:r>
              <a:rPr lang="it-IT" sz="2000" b="1" dirty="0"/>
              <a:t> PRIVILEGIARE, ALMENO INIZIALMENTE, QUESTA ULTIMA MODALITÀ:</a:t>
            </a:r>
          </a:p>
          <a:p>
            <a:pPr marL="0" indent="0" algn="just" eaLnBrk="1" hangingPunct="1">
              <a:lnSpc>
                <a:spcPts val="2400"/>
              </a:lnSpc>
              <a:spcBef>
                <a:spcPts val="0"/>
              </a:spcBef>
            </a:pPr>
            <a:r>
              <a:rPr lang="it-IT" sz="2000" b="1" dirty="0"/>
              <a:t>PER LA </a:t>
            </a:r>
            <a:r>
              <a:rPr lang="it-IT" sz="2000" b="1" dirty="0">
                <a:solidFill>
                  <a:srgbClr val="FFFF00"/>
                </a:solidFill>
                <a:effectLst>
                  <a:outerShdw blurRad="50800" dist="38100" dir="16200000" rotWithShape="0">
                    <a:prstClr val="black">
                      <a:alpha val="40000"/>
                    </a:prstClr>
                  </a:outerShdw>
                </a:effectLst>
              </a:rPr>
              <a:t>SPECIFICITÀ DELLE INFORMAZIONI </a:t>
            </a:r>
            <a:r>
              <a:rPr lang="it-IT" sz="2000" b="1" dirty="0"/>
              <a:t>CHE ESSA PERMETTE </a:t>
            </a:r>
            <a:r>
              <a:rPr lang="it-IT" sz="2000" b="1" dirty="0" err="1"/>
              <a:t>DI</a:t>
            </a:r>
            <a:r>
              <a:rPr lang="it-IT" sz="2000" b="1" dirty="0"/>
              <a:t> RACCOGLIERE;</a:t>
            </a:r>
          </a:p>
          <a:p>
            <a:pPr marL="0" indent="0" algn="just" eaLnBrk="1" hangingPunct="1">
              <a:lnSpc>
                <a:spcPts val="2400"/>
              </a:lnSpc>
              <a:spcBef>
                <a:spcPts val="0"/>
              </a:spcBef>
            </a:pPr>
            <a:r>
              <a:rPr lang="it-IT" sz="2000" b="1" dirty="0"/>
              <a:t>PER IL </a:t>
            </a:r>
            <a:r>
              <a:rPr lang="it-IT" sz="2000" b="1" dirty="0">
                <a:solidFill>
                  <a:srgbClr val="FFFF00"/>
                </a:solidFill>
                <a:effectLst>
                  <a:outerShdw blurRad="50800" dist="38100" dir="16200000" rotWithShape="0">
                    <a:prstClr val="black">
                      <a:alpha val="40000"/>
                    </a:prstClr>
                  </a:outerShdw>
                </a:effectLst>
              </a:rPr>
              <a:t>PIÙ DIRETTO COINVOLGIMENTO DEI DIPENDENTI </a:t>
            </a:r>
            <a:r>
              <a:rPr lang="it-IT" sz="2000" b="1" dirty="0"/>
              <a:t>CHE ESSA CONSENTE;</a:t>
            </a:r>
          </a:p>
          <a:p>
            <a:pPr marL="0" indent="0" algn="just" eaLnBrk="1" hangingPunct="1">
              <a:lnSpc>
                <a:spcPts val="2400"/>
              </a:lnSpc>
              <a:spcBef>
                <a:spcPts val="0"/>
              </a:spcBef>
            </a:pPr>
            <a:r>
              <a:rPr lang="it-IT" sz="2000" b="1" dirty="0"/>
              <a:t>PER L’ATTUALE </a:t>
            </a:r>
            <a:r>
              <a:rPr lang="it-IT" sz="2000" b="1" dirty="0">
                <a:solidFill>
                  <a:srgbClr val="FFFF00"/>
                </a:solidFill>
                <a:effectLst>
                  <a:outerShdw blurRad="50800" dist="38100" dir="16200000" rotWithShape="0">
                    <a:prstClr val="black">
                      <a:alpha val="40000"/>
                    </a:prstClr>
                  </a:outerShdw>
                </a:effectLst>
              </a:rPr>
              <a:t>ASSENZA </a:t>
            </a:r>
            <a:r>
              <a:rPr lang="it-IT" sz="2000" b="1" dirty="0" err="1">
                <a:solidFill>
                  <a:srgbClr val="FFFF00"/>
                </a:solidFill>
                <a:effectLst>
                  <a:outerShdw blurRad="50800" dist="38100" dir="16200000" rotWithShape="0">
                    <a:prstClr val="black">
                      <a:alpha val="40000"/>
                    </a:prstClr>
                  </a:outerShdw>
                </a:effectLst>
              </a:rPr>
              <a:t>DI</a:t>
            </a:r>
            <a:r>
              <a:rPr lang="it-IT" sz="2000" b="1" dirty="0">
                <a:solidFill>
                  <a:srgbClr val="FFFF00"/>
                </a:solidFill>
                <a:effectLst>
                  <a:outerShdw blurRad="50800" dist="38100" dir="16200000" rotWithShape="0">
                    <a:prstClr val="black">
                      <a:alpha val="40000"/>
                    </a:prstClr>
                  </a:outerShdw>
                </a:effectLst>
              </a:rPr>
              <a:t> QUESTIONARI VALIDATI </a:t>
            </a:r>
            <a:r>
              <a:rPr lang="it-IT" sz="2000" b="1" dirty="0"/>
              <a:t>SPECIFICAMENTE RIVOLTI AI CONTESTI LAVORATIVI DELLE FORZE </a:t>
            </a:r>
            <a:r>
              <a:rPr lang="it-IT" sz="2000" b="1" dirty="0" err="1"/>
              <a:t>DI</a:t>
            </a:r>
            <a:r>
              <a:rPr lang="it-IT" sz="2000" b="1" dirty="0"/>
              <a:t> POLIZIA;</a:t>
            </a:r>
          </a:p>
          <a:p>
            <a:pPr marL="0" indent="0" algn="just" eaLnBrk="1" hangingPunct="1">
              <a:lnSpc>
                <a:spcPts val="2400"/>
              </a:lnSpc>
              <a:spcBef>
                <a:spcPts val="0"/>
              </a:spcBef>
            </a:pPr>
            <a:r>
              <a:rPr lang="it-IT" sz="2000" b="1" dirty="0"/>
              <a:t>PER LA </a:t>
            </a:r>
            <a:r>
              <a:rPr lang="it-IT" sz="2000" b="1" dirty="0">
                <a:solidFill>
                  <a:srgbClr val="FFFF00"/>
                </a:solidFill>
                <a:effectLst>
                  <a:outerShdw blurRad="50800" dist="38100" dir="16200000" rotWithShape="0">
                    <a:prstClr val="black">
                      <a:alpha val="40000"/>
                    </a:prstClr>
                  </a:outerShdw>
                </a:effectLst>
              </a:rPr>
              <a:t>PRESENZA </a:t>
            </a:r>
            <a:r>
              <a:rPr lang="it-IT" sz="2000" b="1" dirty="0" err="1">
                <a:effectLst>
                  <a:outerShdw blurRad="50800" dist="38100" dir="16200000" rotWithShape="0">
                    <a:prstClr val="black">
                      <a:alpha val="40000"/>
                    </a:prstClr>
                  </a:outerShdw>
                </a:effectLst>
              </a:rPr>
              <a:t>DI</a:t>
            </a:r>
            <a:r>
              <a:rPr lang="it-IT" sz="2000" b="1" dirty="0">
                <a:solidFill>
                  <a:srgbClr val="FFFF00"/>
                </a:solidFill>
                <a:effectLst>
                  <a:outerShdw blurRad="50800" dist="38100" dir="16200000" rotWithShape="0">
                    <a:prstClr val="black">
                      <a:alpha val="40000"/>
                    </a:prstClr>
                  </a:outerShdw>
                </a:effectLst>
              </a:rPr>
              <a:t> </a:t>
            </a:r>
            <a:r>
              <a:rPr lang="it-IT" sz="2000" b="1" dirty="0"/>
              <a:t>ADEGUATE RISORSE NELL’AMMINISTRAZIONE RAPPRESENTATE DAI </a:t>
            </a:r>
            <a:r>
              <a:rPr lang="it-IT" sz="2000" b="1" dirty="0">
                <a:solidFill>
                  <a:srgbClr val="FFFF00"/>
                </a:solidFill>
                <a:effectLst>
                  <a:outerShdw blurRad="50800" dist="38100" dir="16200000" rotWithShape="0">
                    <a:prstClr val="black">
                      <a:alpha val="40000"/>
                    </a:prstClr>
                  </a:outerShdw>
                </a:effectLst>
              </a:rPr>
              <a:t>DIRETTORI TECNICI PSICOLOGI</a:t>
            </a:r>
            <a:r>
              <a:rPr lang="it-IT" sz="2000" b="1" dirty="0"/>
              <a:t>, A CUI AFFIDARNE LA CONDUZIONE  </a:t>
            </a:r>
          </a:p>
          <a:p>
            <a:pPr marL="0" indent="0" algn="just" eaLnBrk="1" hangingPunct="1">
              <a:lnSpc>
                <a:spcPts val="2400"/>
              </a:lnSpc>
              <a:buFont typeface="Arial" charset="0"/>
              <a:buNone/>
            </a:pPr>
            <a:endParaRPr lang="it-IT" sz="1800" b="1" dirty="0"/>
          </a:p>
        </p:txBody>
      </p:sp>
    </p:spTree>
    <p:extLst>
      <p:ext uri="{BB962C8B-B14F-4D97-AF65-F5344CB8AC3E}">
        <p14:creationId xmlns:p14="http://schemas.microsoft.com/office/powerpoint/2010/main" val="33776864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85804" y="2428868"/>
            <a:ext cx="8229600" cy="1357322"/>
          </a:xfrm>
        </p:spPr>
        <p:txBody>
          <a:bodyPr>
            <a:normAutofit fontScale="92500" lnSpcReduction="20000"/>
          </a:bodyPr>
          <a:lstStyle/>
          <a:p>
            <a:pPr algn="ctr">
              <a:buFont typeface="Arial" charset="0"/>
              <a:buNone/>
              <a:defRPr/>
            </a:pPr>
            <a:r>
              <a:rPr lang="it-IT" sz="3600" b="1" dirty="0">
                <a:effectLst>
                  <a:outerShdw blurRad="50800" dist="38100" dir="16200000" rotWithShape="0">
                    <a:prstClr val="black">
                      <a:alpha val="40000"/>
                    </a:prstClr>
                  </a:outerShdw>
                </a:effectLst>
                <a:latin typeface="Cambria" pitchFamily="18" charset="0"/>
              </a:rPr>
              <a:t>IL RUOLO DEI SOGGETTI IMPEGNATI NELLA PROCEDURA DI VALUTAZIONE DEL R-SLC</a:t>
            </a:r>
          </a:p>
          <a:p>
            <a:pPr algn="ctr">
              <a:buFont typeface="Arial" charset="0"/>
              <a:buNone/>
              <a:defRPr/>
            </a:pPr>
            <a:endParaRPr lang="it-IT" sz="3600" b="1" dirty="0">
              <a:solidFill>
                <a:schemeClr val="tx2">
                  <a:lumMod val="75000"/>
                </a:schemeClr>
              </a:solidFill>
              <a:latin typeface="Cambria" pitchFamily="18" charset="0"/>
            </a:endParaRPr>
          </a:p>
        </p:txBody>
      </p:sp>
      <p:sp>
        <p:nvSpPr>
          <p:cNvPr id="4" name="Titolo 1"/>
          <p:cNvSpPr>
            <a:spLocks noGrp="1"/>
          </p:cNvSpPr>
          <p:nvPr>
            <p:ph type="title"/>
          </p:nvPr>
        </p:nvSpPr>
        <p:spPr bwMode="auto">
          <a:xfrm>
            <a:off x="457200" y="1071563"/>
            <a:ext cx="8229600" cy="5715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600" b="1" u="sng" dirty="0"/>
              <a:t>L’ITER DEL MODELLO VALUTATIVO</a:t>
            </a:r>
          </a:p>
        </p:txBody>
      </p:sp>
    </p:spTree>
    <p:extLst>
      <p:ext uri="{BB962C8B-B14F-4D97-AF65-F5344CB8AC3E}">
        <p14:creationId xmlns:p14="http://schemas.microsoft.com/office/powerpoint/2010/main" val="932834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bwMode="auto">
          <a:xfrm>
            <a:off x="178593" y="260648"/>
            <a:ext cx="8715375" cy="10715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effectLst>
                  <a:outerShdw blurRad="38100" dist="38100" dir="2700000" algn="tl">
                    <a:srgbClr val="000000">
                      <a:alpha val="43137"/>
                    </a:srgbClr>
                  </a:outerShdw>
                </a:effectLst>
              </a:rPr>
            </a:br>
            <a:r>
              <a:rPr lang="it-IT" sz="2400" b="1" dirty="0">
                <a:effectLst>
                  <a:outerShdw blurRad="50800" dist="38100" dir="16200000" rotWithShape="0">
                    <a:prstClr val="black">
                      <a:alpha val="40000"/>
                    </a:prstClr>
                  </a:outerShdw>
                </a:effectLst>
                <a:latin typeface="Cambria" pitchFamily="18" charset="0"/>
              </a:rPr>
              <a:t>IL RUOLO DEI SOGGETTI IMPEGNATI NELLA </a:t>
            </a:r>
            <a:br>
              <a:rPr lang="it-IT" sz="2400" b="1" dirty="0">
                <a:effectLst>
                  <a:outerShdw blurRad="50800" dist="38100" dir="16200000" rotWithShape="0">
                    <a:prstClr val="black">
                      <a:alpha val="40000"/>
                    </a:prstClr>
                  </a:outerShdw>
                </a:effectLst>
                <a:latin typeface="Cambria" pitchFamily="18" charset="0"/>
              </a:rPr>
            </a:br>
            <a:r>
              <a:rPr lang="it-IT" sz="2400" b="1" dirty="0">
                <a:effectLst>
                  <a:outerShdw blurRad="50800" dist="38100" dir="16200000" rotWithShape="0">
                    <a:prstClr val="black">
                      <a:alpha val="40000"/>
                    </a:prstClr>
                  </a:outerShdw>
                </a:effectLst>
                <a:latin typeface="Cambria" pitchFamily="18" charset="0"/>
              </a:rPr>
              <a:t>PROCEDURA </a:t>
            </a:r>
            <a:r>
              <a:rPr lang="it-IT" sz="2400" b="1" dirty="0" err="1">
                <a:effectLst>
                  <a:outerShdw blurRad="50800" dist="38100" dir="16200000" rotWithShape="0">
                    <a:prstClr val="black">
                      <a:alpha val="40000"/>
                    </a:prstClr>
                  </a:outerShdw>
                </a:effectLst>
                <a:latin typeface="Cambria" pitchFamily="18" charset="0"/>
              </a:rPr>
              <a:t>DI</a:t>
            </a:r>
            <a:r>
              <a:rPr lang="it-IT" sz="2400" b="1" dirty="0">
                <a:effectLst>
                  <a:outerShdw blurRad="50800" dist="38100" dir="16200000" rotWithShape="0">
                    <a:prstClr val="black">
                      <a:alpha val="40000"/>
                    </a:prstClr>
                  </a:outerShdw>
                </a:effectLst>
                <a:latin typeface="Cambria" pitchFamily="18" charset="0"/>
              </a:rPr>
              <a:t> VALUTAZIONE DEL R-SLC</a:t>
            </a:r>
            <a:br>
              <a:rPr lang="it-IT" sz="2400" b="1" dirty="0">
                <a:effectLst>
                  <a:outerShdw blurRad="50800" dist="38100" dir="16200000" rotWithShape="0">
                    <a:prstClr val="black">
                      <a:alpha val="40000"/>
                    </a:prstClr>
                  </a:outerShdw>
                </a:effectLst>
                <a:latin typeface="Cambria" pitchFamily="18" charset="0"/>
              </a:rPr>
            </a:br>
            <a:br>
              <a:rPr lang="it-IT" sz="2000" dirty="0"/>
            </a:br>
            <a:endParaRPr lang="it-IT" sz="1800" u="sng" dirty="0"/>
          </a:p>
        </p:txBody>
      </p:sp>
      <p:sp>
        <p:nvSpPr>
          <p:cNvPr id="11267" name="Segnaposto contenuto 2"/>
          <p:cNvSpPr>
            <a:spLocks noGrp="1"/>
          </p:cNvSpPr>
          <p:nvPr>
            <p:ph idx="1"/>
          </p:nvPr>
        </p:nvSpPr>
        <p:spPr>
          <a:xfrm>
            <a:off x="392905" y="1988840"/>
            <a:ext cx="8501063" cy="4032448"/>
          </a:xfrm>
        </p:spPr>
        <p:txBody>
          <a:bodyPr>
            <a:normAutofit lnSpcReduction="10000"/>
          </a:bodyPr>
          <a:lstStyle/>
          <a:p>
            <a:pPr marL="268288" indent="-268288" algn="just" eaLnBrk="1" hangingPunct="1">
              <a:buFont typeface="+mj-lt"/>
              <a:buAutoNum type="arabicPeriod"/>
              <a:defRPr/>
            </a:pPr>
            <a:r>
              <a:rPr lang="it-IT" sz="2400" b="1" u="sng" dirty="0">
                <a:solidFill>
                  <a:srgbClr val="FFFF00"/>
                </a:solidFill>
                <a:effectLst>
                  <a:outerShdw blurRad="50800" dist="38100" dir="16200000" rotWithShape="0">
                    <a:prstClr val="black">
                      <a:alpha val="40000"/>
                    </a:prstClr>
                  </a:outerShdw>
                </a:effectLst>
              </a:rPr>
              <a:t>DIPARTIMENTO DELLA P.S.</a:t>
            </a:r>
            <a:r>
              <a:rPr lang="it-IT" sz="2400" b="1" dirty="0">
                <a:effectLst>
                  <a:outerShdw blurRad="38100" dist="38100" dir="2700000" algn="tl">
                    <a:srgbClr val="000000">
                      <a:alpha val="43137"/>
                    </a:srgbClr>
                  </a:outerShdw>
                </a:effectLst>
              </a:rPr>
              <a:t>: EMANAZIONE DELLE INDICAZIONI PROCEDURALI RACCOMANDATE PER LA VALUTAZIONE DEL RISCHIO STRESS LAVORO-CORRELATO</a:t>
            </a:r>
          </a:p>
          <a:p>
            <a:pPr marL="268288" indent="-268288" algn="just" eaLnBrk="1" hangingPunct="1">
              <a:buFont typeface="+mj-lt"/>
              <a:buAutoNum type="arabicPeriod"/>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a:defRPr/>
            </a:pPr>
            <a:r>
              <a:rPr lang="it-IT" sz="2400" b="1" u="sng" dirty="0">
                <a:solidFill>
                  <a:srgbClr val="FFFF00"/>
                </a:solidFill>
                <a:effectLst>
                  <a:outerShdw blurRad="50800" dist="38100" dir="16200000" rotWithShape="0">
                    <a:prstClr val="black">
                      <a:alpha val="40000"/>
                    </a:prstClr>
                  </a:outerShdw>
                </a:effectLst>
              </a:rPr>
              <a:t>DATORI DI LAVORO</a:t>
            </a:r>
            <a:r>
              <a:rPr lang="it-IT" sz="2400" b="1" dirty="0">
                <a:solidFill>
                  <a:srgbClr val="FFFF00"/>
                </a:solidFill>
                <a:effectLst>
                  <a:outerShdw blurRad="50800" dist="38100" dir="16200000" rotWithShape="0">
                    <a:prstClr val="black">
                      <a:alpha val="40000"/>
                    </a:prstClr>
                  </a:outerShdw>
                </a:effectLst>
              </a:rPr>
              <a:t> </a:t>
            </a:r>
            <a:r>
              <a:rPr lang="it-IT" sz="2400" b="1" i="1" dirty="0"/>
              <a:t>(QUESTORI, DIRIGENTI DI COMPARTIMENTO, DIRIGENTI DEI REPARTI MOBILI, ECC.)</a:t>
            </a:r>
            <a:r>
              <a:rPr lang="it-IT" sz="2400" b="1" i="1" dirty="0">
                <a:effectLst>
                  <a:outerShdw blurRad="38100" dist="38100" dir="2700000" algn="tl">
                    <a:srgbClr val="000000">
                      <a:alpha val="43137"/>
                    </a:srgbClr>
                  </a:outerShdw>
                </a:effectLst>
              </a:rPr>
              <a:t>:</a:t>
            </a:r>
            <a:r>
              <a:rPr lang="it-IT" sz="2400" b="1" dirty="0">
                <a:effectLst>
                  <a:outerShdw blurRad="38100" dist="38100" dir="2700000" algn="tl">
                    <a:srgbClr val="000000">
                      <a:alpha val="43137"/>
                    </a:srgbClr>
                  </a:outerShdw>
                </a:effectLst>
              </a:rPr>
              <a:t> ATTUAZIONE DELLE PROCEDURE DI VALUTAZIONE DEL RISCHIO STRESS LAVORO-CORRELATO, E INDIVIDUAZIONE DELLE EVENTUALI MISURE CORRETTIVE NECESSARIE</a:t>
            </a:r>
          </a:p>
          <a:p>
            <a:pPr marL="268288" indent="-268288" algn="just" eaLnBrk="1" hangingPunct="1">
              <a:buFont typeface="+mj-lt"/>
              <a:buAutoNum type="arabicPeriod"/>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a:defRPr/>
            </a:pPr>
            <a:endParaRPr lang="it-IT" sz="2400" b="1" dirty="0">
              <a:solidFill>
                <a:srgbClr val="FF0000"/>
              </a:solidFill>
              <a:effectLst>
                <a:outerShdw blurRad="38100" dist="38100" dir="2700000" algn="tl">
                  <a:srgbClr val="000000">
                    <a:alpha val="43137"/>
                  </a:srgbClr>
                </a:outerShdw>
              </a:effectLst>
            </a:endParaRPr>
          </a:p>
          <a:p>
            <a:pPr marL="268288" indent="-268288" algn="just" eaLnBrk="1" hangingPunct="1">
              <a:buFont typeface="+mj-lt"/>
              <a:buAutoNum type="arabicPeriod"/>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a:defRPr/>
            </a:pPr>
            <a:endParaRPr lang="it-IT" sz="2400" b="1" dirty="0">
              <a:effectLst>
                <a:outerShdw blurRad="38100" dist="38100" dir="2700000" algn="tl">
                  <a:srgbClr val="000000">
                    <a:alpha val="43137"/>
                  </a:srgbClr>
                </a:outerShdw>
              </a:effectLst>
            </a:endParaRPr>
          </a:p>
          <a:p>
            <a:pPr marL="0" indent="0" algn="just" eaLnBrk="1" hangingPunct="1">
              <a:lnSpc>
                <a:spcPct val="150000"/>
              </a:lnSpc>
              <a:buFont typeface="Arial" charset="0"/>
              <a:buNone/>
              <a:defRPr/>
            </a:pPr>
            <a:endParaRPr lang="it-IT" sz="2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135869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285750" y="2381399"/>
            <a:ext cx="8501063" cy="4071937"/>
          </a:xfrm>
        </p:spPr>
        <p:txBody>
          <a:bodyPr>
            <a:normAutofit lnSpcReduction="10000"/>
          </a:bodyPr>
          <a:lstStyle/>
          <a:p>
            <a:pPr algn="just" eaLnBrk="1" hangingPunct="1">
              <a:buFont typeface="+mj-lt"/>
              <a:buAutoNum type="arabicPeriod" startAt="3"/>
              <a:defRPr/>
            </a:pPr>
            <a:r>
              <a:rPr lang="it-IT" sz="2400" b="1" u="sng" dirty="0" err="1">
                <a:solidFill>
                  <a:srgbClr val="FFFF00"/>
                </a:solidFill>
                <a:effectLst>
                  <a:outerShdw blurRad="50800" dist="38100" dir="16200000" rotWithShape="0">
                    <a:prstClr val="black">
                      <a:alpha val="40000"/>
                    </a:prstClr>
                  </a:outerShdw>
                </a:effectLst>
              </a:rPr>
              <a:t>R.S.P.P</a:t>
            </a:r>
            <a:r>
              <a:rPr lang="it-IT" sz="2400" b="1" u="sng" dirty="0" err="1">
                <a:solidFill>
                  <a:srgbClr val="008000"/>
                </a:solidFill>
                <a:effectLst>
                  <a:outerShdw blurRad="50800" dist="38100" dir="16200000" rotWithShape="0">
                    <a:prstClr val="black">
                      <a:alpha val="40000"/>
                    </a:prstClr>
                  </a:outerShdw>
                </a:effectLst>
              </a:rPr>
              <a:t>.</a:t>
            </a:r>
            <a:r>
              <a:rPr lang="it-IT" sz="2400" b="1" dirty="0">
                <a:effectLst>
                  <a:outerShdw blurRad="38100" dist="38100" dir="2700000" algn="tl">
                    <a:srgbClr val="000000">
                      <a:alpha val="43137"/>
                    </a:srgbClr>
                  </a:outerShdw>
                </a:effectLst>
              </a:rPr>
              <a:t>:  DIRETTA COLLABORAZIONE CON IL DATORE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LAVORO NELLA VALUTAZIONE DEL RISCHIO E NELL’ADOZIONE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EVENTUALI MISURE CORRETTIVE</a:t>
            </a:r>
            <a:endParaRPr lang="it-IT" sz="2400" b="1" u="sng" dirty="0">
              <a:solidFill>
                <a:srgbClr val="CC0099"/>
              </a:solidFill>
              <a:effectLst>
                <a:outerShdw blurRad="50800" dist="38100" dir="16200000" rotWithShape="0">
                  <a:prstClr val="black">
                    <a:alpha val="40000"/>
                  </a:prstClr>
                </a:outerShdw>
              </a:effectLst>
            </a:endParaRPr>
          </a:p>
          <a:p>
            <a:pPr marL="269875" indent="-269875" algn="just" eaLnBrk="1" hangingPunct="1">
              <a:buFont typeface="+mj-lt"/>
              <a:buAutoNum type="arabicPeriod" startAt="3"/>
              <a:defRPr/>
            </a:pPr>
            <a:endParaRPr lang="it-IT" sz="2400" b="1" u="sng" dirty="0">
              <a:solidFill>
                <a:srgbClr val="CC0099"/>
              </a:solidFill>
              <a:effectLst>
                <a:outerShdw blurRad="50800" dist="38100" dir="16200000" rotWithShape="0">
                  <a:prstClr val="black">
                    <a:alpha val="40000"/>
                  </a:prstClr>
                </a:outerShdw>
              </a:effectLst>
            </a:endParaRPr>
          </a:p>
          <a:p>
            <a:pPr marL="269875" indent="-269875" algn="just" eaLnBrk="1" hangingPunct="1">
              <a:buFont typeface="+mj-lt"/>
              <a:buAutoNum type="arabicPeriod" startAt="3"/>
              <a:defRPr/>
            </a:pPr>
            <a:r>
              <a:rPr lang="it-IT" sz="2400" b="1" u="sng" dirty="0">
                <a:solidFill>
                  <a:srgbClr val="FFFF00"/>
                </a:solidFill>
                <a:effectLst>
                  <a:outerShdw blurRad="50800" dist="38100" dir="16200000" rotWithShape="0">
                    <a:prstClr val="black">
                      <a:alpha val="40000"/>
                    </a:prstClr>
                  </a:outerShdw>
                </a:effectLst>
              </a:rPr>
              <a:t>DIRIGENTI DEGLI UFFICI</a:t>
            </a:r>
            <a:r>
              <a:rPr lang="it-IT" sz="2400" b="1" dirty="0">
                <a:solidFill>
                  <a:srgbClr val="FFFF00"/>
                </a:solidFill>
                <a:effectLst>
                  <a:outerShdw blurRad="50800" dist="38100" dir="16200000" rotWithShape="0">
                    <a:prstClr val="black">
                      <a:alpha val="40000"/>
                    </a:prstClr>
                  </a:outerShdw>
                </a:effectLst>
              </a:rPr>
              <a:t> </a:t>
            </a:r>
            <a:r>
              <a:rPr lang="it-IT" sz="2400" b="1" i="1" dirty="0"/>
              <a:t>(QUANDO NON GIÀ DATORI DI LAVORO O DELEGATI DEL DATORE DI LAVORO NEL GLL)</a:t>
            </a:r>
            <a:r>
              <a:rPr lang="it-IT" sz="2400" b="1" dirty="0">
                <a:effectLst>
                  <a:outerShdw blurRad="38100" dist="38100" dir="2700000" algn="tl">
                    <a:srgbClr val="000000">
                      <a:alpha val="43137"/>
                    </a:srgbClr>
                  </a:outerShdw>
                </a:effectLst>
              </a:rPr>
              <a:t>: DIRETTA COLLABORAZIONE CON IL R.S.P.P.  NEL PERCORSO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VALUTAZIONE DEL RISCHIO – ATTUAZIONE DELLE EVENTUALI MISURE CORRETTIVE INDIVIDUATE DAL DATORE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LAVORO</a:t>
            </a:r>
          </a:p>
          <a:p>
            <a:pPr marL="269875" indent="-269875" algn="just" eaLnBrk="1" hangingPunct="1">
              <a:buFont typeface="+mj-lt"/>
              <a:buAutoNum type="arabicPeriod" startAt="3"/>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startAt="3"/>
              <a:defRPr/>
            </a:pPr>
            <a:endParaRPr lang="it-IT" sz="2400" b="1" dirty="0">
              <a:solidFill>
                <a:srgbClr val="FF0000"/>
              </a:solidFill>
              <a:effectLst>
                <a:outerShdw blurRad="38100" dist="38100" dir="2700000" algn="tl">
                  <a:srgbClr val="000000">
                    <a:alpha val="43137"/>
                  </a:srgbClr>
                </a:outerShdw>
              </a:effectLst>
            </a:endParaRPr>
          </a:p>
          <a:p>
            <a:pPr marL="268288" indent="-268288" algn="just" eaLnBrk="1" hangingPunct="1">
              <a:buFont typeface="+mj-lt"/>
              <a:buAutoNum type="arabicPeriod" startAt="3"/>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startAt="3"/>
              <a:defRPr/>
            </a:pPr>
            <a:endParaRPr lang="it-IT" sz="2400" b="1" dirty="0">
              <a:effectLst>
                <a:outerShdw blurRad="38100" dist="38100" dir="2700000" algn="tl">
                  <a:srgbClr val="000000">
                    <a:alpha val="43137"/>
                  </a:srgbClr>
                </a:outerShdw>
              </a:effectLst>
            </a:endParaRPr>
          </a:p>
          <a:p>
            <a:pPr marL="0" indent="0" algn="just" eaLnBrk="1" hangingPunct="1">
              <a:lnSpc>
                <a:spcPct val="150000"/>
              </a:lnSpc>
              <a:buFont typeface="Arial" charset="0"/>
              <a:buNone/>
              <a:defRPr/>
            </a:pPr>
            <a:endParaRPr lang="it-IT" sz="2400" b="1" dirty="0">
              <a:solidFill>
                <a:srgbClr val="FF0000"/>
              </a:solidFill>
              <a:effectLst>
                <a:outerShdw blurRad="38100" dist="38100" dir="2700000" algn="tl">
                  <a:srgbClr val="000000">
                    <a:alpha val="43137"/>
                  </a:srgbClr>
                </a:outerShdw>
              </a:effectLst>
            </a:endParaRPr>
          </a:p>
        </p:txBody>
      </p:sp>
      <p:sp>
        <p:nvSpPr>
          <p:cNvPr id="6" name="Titolo 1"/>
          <p:cNvSpPr txBox="1">
            <a:spLocks/>
          </p:cNvSpPr>
          <p:nvPr/>
        </p:nvSpPr>
        <p:spPr bwMode="auto">
          <a:xfrm>
            <a:off x="285750" y="476672"/>
            <a:ext cx="8715375" cy="1071562"/>
          </a:xfrm>
          <a:prstGeom prst="rect">
            <a:avLst/>
          </a:prstGeom>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it-IT"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rPr>
            </a:br>
            <a:r>
              <a:rPr kumimoji="0" lang="it-IT" sz="2400" b="1" i="0" u="none" strike="noStrike" kern="1200" cap="none" spc="0" normalizeH="0" baseline="0" noProof="0" dirty="0">
                <a:ln>
                  <a:noFill/>
                </a:ln>
                <a:effectLst>
                  <a:outerShdw blurRad="50800" dist="38100" dir="16200000" rotWithShape="0">
                    <a:prstClr val="black">
                      <a:alpha val="40000"/>
                    </a:prstClr>
                  </a:outerShdw>
                </a:effectLst>
                <a:uLnTx/>
                <a:uFillTx/>
                <a:latin typeface="Cambria" pitchFamily="18" charset="0"/>
                <a:ea typeface="+mj-ea"/>
                <a:cs typeface="+mj-cs"/>
              </a:rPr>
              <a:t>IL RUOLO DEI SOGGETTI IMPEGNATI NELLA </a:t>
            </a:r>
            <a:br>
              <a:rPr kumimoji="0" lang="it-IT" sz="2400" b="1" i="0" u="none" strike="noStrike" kern="1200" cap="none" spc="0" normalizeH="0" baseline="0" noProof="0" dirty="0">
                <a:ln>
                  <a:noFill/>
                </a:ln>
                <a:effectLst>
                  <a:outerShdw blurRad="50800" dist="38100" dir="16200000" rotWithShape="0">
                    <a:prstClr val="black">
                      <a:alpha val="40000"/>
                    </a:prstClr>
                  </a:outerShdw>
                </a:effectLst>
                <a:uLnTx/>
                <a:uFillTx/>
                <a:latin typeface="Cambria" pitchFamily="18" charset="0"/>
                <a:ea typeface="+mj-ea"/>
                <a:cs typeface="+mj-cs"/>
              </a:rPr>
            </a:br>
            <a:r>
              <a:rPr kumimoji="0" lang="it-IT" sz="2400" b="1" i="0" u="none" strike="noStrike" kern="1200" cap="none" spc="0" normalizeH="0" baseline="0" noProof="0" dirty="0">
                <a:ln>
                  <a:noFill/>
                </a:ln>
                <a:effectLst>
                  <a:outerShdw blurRad="50800" dist="38100" dir="16200000" rotWithShape="0">
                    <a:prstClr val="black">
                      <a:alpha val="40000"/>
                    </a:prstClr>
                  </a:outerShdw>
                </a:effectLst>
                <a:uLnTx/>
                <a:uFillTx/>
                <a:latin typeface="Cambria" pitchFamily="18" charset="0"/>
                <a:ea typeface="+mj-ea"/>
                <a:cs typeface="+mj-cs"/>
              </a:rPr>
              <a:t>PROCEDURA DI VALUTAZIONE DEL R-SLC</a:t>
            </a:r>
            <a:br>
              <a:rPr kumimoji="0" lang="it-IT" sz="2400" b="1" i="0" u="none" strike="noStrike" kern="1200" cap="none" spc="0" normalizeH="0" baseline="0" noProof="0" dirty="0">
                <a:ln>
                  <a:noFill/>
                </a:ln>
                <a:solidFill>
                  <a:srgbClr val="3333FF"/>
                </a:solidFill>
                <a:effectLst>
                  <a:outerShdw blurRad="50800" dist="38100" dir="16200000" rotWithShape="0">
                    <a:prstClr val="black">
                      <a:alpha val="40000"/>
                    </a:prstClr>
                  </a:outerShdw>
                </a:effectLst>
                <a:uLnTx/>
                <a:uFillTx/>
                <a:latin typeface="Cambria" pitchFamily="18" charset="0"/>
                <a:ea typeface="+mj-ea"/>
                <a:cs typeface="+mj-cs"/>
              </a:rPr>
            </a:br>
            <a:br>
              <a:rPr kumimoji="0" lang="it-IT" sz="2000" b="0" i="0" u="none" strike="noStrike" kern="1200" cap="none" spc="0" normalizeH="0" baseline="0" noProof="0" dirty="0">
                <a:ln>
                  <a:noFill/>
                </a:ln>
                <a:solidFill>
                  <a:srgbClr val="3333FF"/>
                </a:solidFill>
                <a:effectLst/>
                <a:uLnTx/>
                <a:uFillTx/>
                <a:latin typeface="+mj-lt"/>
                <a:ea typeface="+mj-ea"/>
                <a:cs typeface="+mj-cs"/>
              </a:rPr>
            </a:br>
            <a:endParaRPr kumimoji="0" lang="it-IT" sz="1800" b="0" i="0" u="sng" strike="noStrike" kern="1200" cap="none" spc="0" normalizeH="0" baseline="0" noProof="0" dirty="0">
              <a:ln>
                <a:noFill/>
              </a:ln>
              <a:solidFill>
                <a:srgbClr val="3333FF"/>
              </a:solidFill>
              <a:effectLst/>
              <a:uLnTx/>
              <a:uFillTx/>
              <a:latin typeface="+mj-lt"/>
              <a:ea typeface="+mj-ea"/>
              <a:cs typeface="+mj-cs"/>
            </a:endParaRPr>
          </a:p>
        </p:txBody>
      </p:sp>
    </p:spTree>
    <p:extLst>
      <p:ext uri="{BB962C8B-B14F-4D97-AF65-F5344CB8AC3E}">
        <p14:creationId xmlns:p14="http://schemas.microsoft.com/office/powerpoint/2010/main" val="41603927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319409" y="2093367"/>
            <a:ext cx="8501063" cy="4071937"/>
          </a:xfrm>
        </p:spPr>
        <p:txBody>
          <a:bodyPr>
            <a:normAutofit fontScale="92500"/>
          </a:bodyPr>
          <a:lstStyle/>
          <a:p>
            <a:pPr marL="268288" indent="-268288" algn="just" eaLnBrk="1" hangingPunct="1">
              <a:buFont typeface="+mj-lt"/>
              <a:buAutoNum type="arabicPeriod" startAt="5"/>
              <a:defRPr/>
            </a:pPr>
            <a:r>
              <a:rPr lang="it-IT" sz="2400" b="1" u="sng" dirty="0">
                <a:solidFill>
                  <a:srgbClr val="FFFF00"/>
                </a:solidFill>
                <a:effectLst>
                  <a:outerShdw blurRad="50800" dist="38100" dir="16200000" rotWithShape="0">
                    <a:prstClr val="black">
                      <a:alpha val="40000"/>
                    </a:prstClr>
                  </a:outerShdw>
                </a:effectLst>
              </a:rPr>
              <a:t>MEDICO COMPETENTE</a:t>
            </a:r>
            <a:r>
              <a:rPr lang="it-IT" sz="2400" b="1" dirty="0">
                <a:effectLst>
                  <a:outerShdw blurRad="38100" dist="38100" dir="2700000" algn="tl">
                    <a:srgbClr val="000000">
                      <a:alpha val="43137"/>
                    </a:srgbClr>
                  </a:outerShdw>
                </a:effectLst>
              </a:rPr>
              <a:t>: COLLABORAZIONE CON IL DATORE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LAVORO COMPRESA L’INFORMAZIONE E FORMAZIONE DEL PERSONALE SUL RISCHIO STRESS LAVORO-CORRELATO; ATTUAZIONE DELLA SORVEGLIANZA SANITARIA NEI CASI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LIVELLO </a:t>
            </a:r>
            <a:r>
              <a:rPr lang="it-IT" sz="2400" b="1" dirty="0" err="1">
                <a:effectLst>
                  <a:outerShdw blurRad="38100" dist="38100" dir="2700000" algn="tl">
                    <a:srgbClr val="000000">
                      <a:alpha val="43137"/>
                    </a:srgbClr>
                  </a:outerShdw>
                </a:effectLst>
              </a:rPr>
              <a:t>DI</a:t>
            </a:r>
            <a:r>
              <a:rPr lang="it-IT" sz="2400" b="1" dirty="0">
                <a:effectLst>
                  <a:outerShdw blurRad="38100" dist="38100" dir="2700000" algn="tl">
                    <a:srgbClr val="000000">
                      <a:alpha val="43137"/>
                    </a:srgbClr>
                  </a:outerShdw>
                </a:effectLst>
              </a:rPr>
              <a:t> RISCHIO ELEVATO NON RIDUCIBILE</a:t>
            </a:r>
          </a:p>
          <a:p>
            <a:pPr marL="268288" indent="-268288" algn="just" eaLnBrk="1" hangingPunct="1">
              <a:buFont typeface="+mj-lt"/>
              <a:buAutoNum type="arabicPeriod" startAt="5"/>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startAt="5"/>
              <a:defRPr/>
            </a:pPr>
            <a:r>
              <a:rPr lang="it-IT" sz="2400" b="1" u="sng" dirty="0">
                <a:solidFill>
                  <a:srgbClr val="FFFF00"/>
                </a:solidFill>
                <a:effectLst>
                  <a:outerShdw blurRad="50800" dist="38100" dir="16200000" rotWithShape="0">
                    <a:prstClr val="black">
                      <a:alpha val="40000"/>
                    </a:prstClr>
                  </a:outerShdw>
                </a:effectLst>
              </a:rPr>
              <a:t>FUNZIONARI PSICOLOGI</a:t>
            </a:r>
            <a:r>
              <a:rPr lang="it-IT" sz="2400" b="1" dirty="0">
                <a:effectLst>
                  <a:outerShdw blurRad="38100" dist="38100" dir="2700000" algn="tl">
                    <a:srgbClr val="000000">
                      <a:alpha val="43137"/>
                    </a:srgbClr>
                  </a:outerShdw>
                </a:effectLst>
              </a:rPr>
              <a:t>: COLLABORAZIONE NELLA INFORMAZIONE E FORMAZIONE DEL PERSONALE SUL RISCHIO STRESS LAVORO-CORRELATO – EFFETTUAZIONE DELLA VALUTAZIONE APPROFONDITA  </a:t>
            </a:r>
            <a:endParaRPr lang="it-IT" sz="2400" b="1" dirty="0">
              <a:solidFill>
                <a:srgbClr val="FF0000"/>
              </a:solidFill>
              <a:effectLst>
                <a:outerShdw blurRad="38100" dist="38100" dir="2700000" algn="tl">
                  <a:srgbClr val="000000">
                    <a:alpha val="43137"/>
                  </a:srgbClr>
                </a:outerShdw>
              </a:effectLst>
            </a:endParaRPr>
          </a:p>
          <a:p>
            <a:pPr marL="268288" indent="-268288" algn="just" eaLnBrk="1" hangingPunct="1">
              <a:buFont typeface="+mj-lt"/>
              <a:buAutoNum type="arabicPeriod" startAt="5"/>
              <a:defRPr/>
            </a:pPr>
            <a:endParaRPr lang="it-IT" sz="2400" b="1" dirty="0">
              <a:effectLst>
                <a:outerShdw blurRad="38100" dist="38100" dir="2700000" algn="tl">
                  <a:srgbClr val="000000">
                    <a:alpha val="43137"/>
                  </a:srgbClr>
                </a:outerShdw>
              </a:effectLst>
            </a:endParaRPr>
          </a:p>
          <a:p>
            <a:pPr marL="268288" indent="-268288" algn="just" eaLnBrk="1" hangingPunct="1">
              <a:buFont typeface="+mj-lt"/>
              <a:buAutoNum type="arabicPeriod" startAt="5"/>
              <a:defRPr/>
            </a:pPr>
            <a:endParaRPr lang="it-IT" sz="2400" b="1" dirty="0">
              <a:effectLst>
                <a:outerShdw blurRad="38100" dist="38100" dir="2700000" algn="tl">
                  <a:srgbClr val="000000">
                    <a:alpha val="43137"/>
                  </a:srgbClr>
                </a:outerShdw>
              </a:effectLst>
            </a:endParaRPr>
          </a:p>
          <a:p>
            <a:pPr marL="0" indent="0" algn="just" eaLnBrk="1" hangingPunct="1">
              <a:lnSpc>
                <a:spcPct val="150000"/>
              </a:lnSpc>
              <a:buFont typeface="Arial" charset="0"/>
              <a:buNone/>
              <a:defRPr/>
            </a:pPr>
            <a:endParaRPr lang="it-IT" sz="2400" b="1" dirty="0">
              <a:solidFill>
                <a:srgbClr val="FF0000"/>
              </a:solidFill>
              <a:effectLst>
                <a:outerShdw blurRad="38100" dist="38100" dir="2700000" algn="tl">
                  <a:srgbClr val="000000">
                    <a:alpha val="43137"/>
                  </a:srgbClr>
                </a:outerShdw>
              </a:effectLst>
            </a:endParaRPr>
          </a:p>
        </p:txBody>
      </p:sp>
      <p:sp>
        <p:nvSpPr>
          <p:cNvPr id="6" name="Titolo 1"/>
          <p:cNvSpPr>
            <a:spLocks noGrp="1"/>
          </p:cNvSpPr>
          <p:nvPr>
            <p:ph type="title"/>
          </p:nvPr>
        </p:nvSpPr>
        <p:spPr bwMode="auto">
          <a:xfrm>
            <a:off x="319409" y="332656"/>
            <a:ext cx="8715375" cy="10715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effectLst>
                  <a:outerShdw blurRad="38100" dist="38100" dir="2700000" algn="tl">
                    <a:srgbClr val="000000">
                      <a:alpha val="43137"/>
                    </a:srgbClr>
                  </a:outerShdw>
                </a:effectLst>
              </a:rPr>
            </a:br>
            <a:r>
              <a:rPr lang="it-IT" sz="2400" b="1" dirty="0">
                <a:effectLst>
                  <a:outerShdw blurRad="50800" dist="38100" dir="16200000" rotWithShape="0">
                    <a:prstClr val="black">
                      <a:alpha val="40000"/>
                    </a:prstClr>
                  </a:outerShdw>
                </a:effectLst>
                <a:latin typeface="Cambria" pitchFamily="18" charset="0"/>
              </a:rPr>
              <a:t>IL RUOLO DEI SOGGETTI IMPEGNATI NELLA </a:t>
            </a:r>
            <a:br>
              <a:rPr lang="it-IT" sz="2400" b="1" dirty="0">
                <a:effectLst>
                  <a:outerShdw blurRad="50800" dist="38100" dir="16200000" rotWithShape="0">
                    <a:prstClr val="black">
                      <a:alpha val="40000"/>
                    </a:prstClr>
                  </a:outerShdw>
                </a:effectLst>
                <a:latin typeface="Cambria" pitchFamily="18" charset="0"/>
              </a:rPr>
            </a:br>
            <a:r>
              <a:rPr lang="it-IT" sz="2400" b="1" dirty="0">
                <a:effectLst>
                  <a:outerShdw blurRad="50800" dist="38100" dir="16200000" rotWithShape="0">
                    <a:prstClr val="black">
                      <a:alpha val="40000"/>
                    </a:prstClr>
                  </a:outerShdw>
                </a:effectLst>
                <a:latin typeface="Cambria" pitchFamily="18" charset="0"/>
              </a:rPr>
              <a:t>PROCEDURA </a:t>
            </a:r>
            <a:r>
              <a:rPr lang="it-IT" sz="2400" b="1" dirty="0" err="1">
                <a:effectLst>
                  <a:outerShdw blurRad="50800" dist="38100" dir="16200000" rotWithShape="0">
                    <a:prstClr val="black">
                      <a:alpha val="40000"/>
                    </a:prstClr>
                  </a:outerShdw>
                </a:effectLst>
                <a:latin typeface="Cambria" pitchFamily="18" charset="0"/>
              </a:rPr>
              <a:t>DI</a:t>
            </a:r>
            <a:r>
              <a:rPr lang="it-IT" sz="2400" b="1" dirty="0">
                <a:effectLst>
                  <a:outerShdw blurRad="50800" dist="38100" dir="16200000" rotWithShape="0">
                    <a:prstClr val="black">
                      <a:alpha val="40000"/>
                    </a:prstClr>
                  </a:outerShdw>
                </a:effectLst>
                <a:latin typeface="Cambria" pitchFamily="18" charset="0"/>
              </a:rPr>
              <a:t> VALUTAZIONE DEL R-SLC</a:t>
            </a:r>
            <a:br>
              <a:rPr lang="it-IT" sz="2400" b="1" dirty="0">
                <a:solidFill>
                  <a:srgbClr val="3333FF"/>
                </a:solidFill>
                <a:effectLst>
                  <a:outerShdw blurRad="50800" dist="38100" dir="16200000" rotWithShape="0">
                    <a:prstClr val="black">
                      <a:alpha val="40000"/>
                    </a:prstClr>
                  </a:outerShdw>
                </a:effectLst>
                <a:latin typeface="Cambria" pitchFamily="18" charset="0"/>
              </a:rPr>
            </a:br>
            <a:br>
              <a:rPr lang="it-IT" sz="2000" dirty="0">
                <a:solidFill>
                  <a:srgbClr val="3333FF"/>
                </a:solidFill>
              </a:rPr>
            </a:br>
            <a:endParaRPr lang="it-IT" sz="1800" u="sng" dirty="0">
              <a:solidFill>
                <a:srgbClr val="3333FF"/>
              </a:solidFill>
            </a:endParaRPr>
          </a:p>
        </p:txBody>
      </p:sp>
    </p:spTree>
    <p:extLst>
      <p:ext uri="{BB962C8B-B14F-4D97-AF65-F5344CB8AC3E}">
        <p14:creationId xmlns:p14="http://schemas.microsoft.com/office/powerpoint/2010/main" val="14822178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285750" y="1412776"/>
            <a:ext cx="8501063" cy="5112568"/>
          </a:xfrm>
        </p:spPr>
        <p:txBody>
          <a:bodyPr>
            <a:normAutofit/>
          </a:bodyPr>
          <a:lstStyle/>
          <a:p>
            <a:pPr marL="266700" indent="-266700" algn="just">
              <a:buFont typeface="+mj-lt"/>
              <a:buAutoNum type="arabicPeriod" startAt="7"/>
            </a:pPr>
            <a:r>
              <a:rPr lang="it-IT" sz="2200" b="1" u="sng" dirty="0">
                <a:solidFill>
                  <a:srgbClr val="FFFF00"/>
                </a:solidFill>
                <a:effectLst>
                  <a:outerShdw blurRad="50800" dist="38100" dir="16200000" rotWithShape="0">
                    <a:prstClr val="black">
                      <a:alpha val="40000"/>
                    </a:prstClr>
                  </a:outerShdw>
                </a:effectLst>
              </a:rPr>
              <a:t>RLS</a:t>
            </a:r>
            <a:r>
              <a:rPr lang="it-IT" sz="2200" b="1" dirty="0">
                <a:effectLst>
                  <a:outerShdw blurRad="50800" dist="38100" dir="16200000" rotWithShape="0">
                    <a:prstClr val="black">
                      <a:alpha val="40000"/>
                    </a:prstClr>
                  </a:outerShdw>
                </a:effectLst>
              </a:rPr>
              <a:t>: </a:t>
            </a:r>
            <a:r>
              <a:rPr lang="it-IT" sz="2200" b="1" dirty="0">
                <a:solidFill>
                  <a:srgbClr val="FFFF00"/>
                </a:solidFill>
                <a:effectLst>
                  <a:outerShdw blurRad="38100" dist="38100" dir="2700000" algn="tl">
                    <a:srgbClr val="000000">
                      <a:alpha val="43137"/>
                    </a:srgbClr>
                  </a:outerShdw>
                </a:effectLst>
              </a:rPr>
              <a:t>PARTECIPAZIONE AL PROCESSO VALUTATIVO ATTRAVERSO LO STRUMENTO DELLA CONSULTAZIONE, DA SVILUPPARSI IN PARTICOLARE NELLE SEGUENTI FASI</a:t>
            </a:r>
            <a:r>
              <a:rPr lang="it-IT" sz="2200" dirty="0"/>
              <a:t>:</a:t>
            </a:r>
          </a:p>
          <a:p>
            <a:pPr marL="534988" indent="-257175" algn="just">
              <a:buFont typeface="+mj-lt"/>
              <a:buAutoNum type="romanUcPeriod"/>
            </a:pPr>
            <a:r>
              <a:rPr lang="it-IT" sz="2000" b="1" dirty="0"/>
              <a:t>DISAMINA DELLA METODOLOGIA, DEL PERCORSO E DEGLI STRUMENTI VALUTATIVI DEL RISCHIO SLC INDICATI NELLE LINEE GUIDA DELLA PROCEDURA OPERATIVA RACCOMANDATA, EMANATE DALLA DIREZIONE CENTRALE PER GLI AFFARI GENERALI DELLA POLIZIA </a:t>
            </a:r>
            <a:r>
              <a:rPr lang="it-IT" sz="2000" b="1" dirty="0" err="1"/>
              <a:t>DI</a:t>
            </a:r>
            <a:r>
              <a:rPr lang="it-IT" sz="2000" b="1" dirty="0"/>
              <a:t> STATO IL 2/3/2015;</a:t>
            </a:r>
          </a:p>
          <a:p>
            <a:pPr marL="534988" indent="-257175" algn="just">
              <a:buFont typeface="+mj-lt"/>
              <a:buAutoNum type="romanUcPeriod"/>
            </a:pPr>
            <a:r>
              <a:rPr lang="it-IT" sz="2000" b="1" dirty="0"/>
              <a:t>INDIVIDUAZIONE </a:t>
            </a:r>
            <a:r>
              <a:rPr lang="it-IT" sz="2000" b="1" dirty="0" err="1"/>
              <a:t>DI</a:t>
            </a:r>
            <a:r>
              <a:rPr lang="it-IT" sz="2000" b="1" dirty="0"/>
              <a:t> EVENTUALI LAVORATORI ESPERTI O ALTRI ESPERTI DA INTRODURRE COME MEMBRI DEL GLL SU INDICAZIONE DEL </a:t>
            </a:r>
            <a:r>
              <a:rPr lang="it-IT" sz="2000" b="1" dirty="0" err="1"/>
              <a:t>DL</a:t>
            </a:r>
            <a:r>
              <a:rPr lang="it-IT" sz="2000" b="1" dirty="0"/>
              <a:t> E/O PROPOSTA DEGLI  STESSI RLS;</a:t>
            </a:r>
          </a:p>
          <a:p>
            <a:pPr marL="534988" indent="-257175" algn="just">
              <a:buFont typeface="+mj-lt"/>
              <a:buAutoNum type="romanUcPeriod"/>
            </a:pPr>
            <a:r>
              <a:rPr lang="it-IT" sz="2000" b="1" dirty="0"/>
              <a:t>INDIVIDUAZIONE DELLE PARTIZIONI ORGANIZZATIVE E DEI GRUPPI OMOGENEI SU CUI EFFETTUARE DISTINTAMENTE LA VALUTAZIONE DEL RISCHIO STRESS LAVORO-CORRELATO;</a:t>
            </a:r>
          </a:p>
          <a:p>
            <a:pPr algn="just" eaLnBrk="1" hangingPunct="1">
              <a:buFont typeface="+mj-lt"/>
              <a:buAutoNum type="arabicPeriod" startAt="7"/>
              <a:defRPr/>
            </a:pPr>
            <a:endParaRPr lang="it-IT" sz="2400" b="1" dirty="0"/>
          </a:p>
          <a:p>
            <a:pPr algn="just" eaLnBrk="1" hangingPunct="1">
              <a:buFont typeface="+mj-lt"/>
              <a:buAutoNum type="arabicPeriod" startAt="7"/>
              <a:defRPr/>
            </a:pPr>
            <a:endParaRPr lang="it-IT" sz="2400" b="1" dirty="0"/>
          </a:p>
          <a:p>
            <a:pPr algn="just" eaLnBrk="1" hangingPunct="1">
              <a:buFont typeface="+mj-lt"/>
              <a:buAutoNum type="arabicPeriod" startAt="7"/>
              <a:defRPr/>
            </a:pPr>
            <a:endParaRPr lang="it-IT" sz="2400" b="1" dirty="0">
              <a:solidFill>
                <a:srgbClr val="00B050"/>
              </a:solidFill>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800" b="1" dirty="0">
              <a:solidFill>
                <a:srgbClr val="FF0000"/>
              </a:solidFill>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800" b="1" dirty="0">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800" b="1" dirty="0">
              <a:effectLst>
                <a:outerShdw blurRad="38100" dist="38100" dir="2700000" algn="tl">
                  <a:srgbClr val="000000">
                    <a:alpha val="43137"/>
                  </a:srgbClr>
                </a:outerShdw>
              </a:effectLst>
            </a:endParaRPr>
          </a:p>
          <a:p>
            <a:pPr marL="0" indent="0" algn="just" eaLnBrk="1" hangingPunct="1">
              <a:lnSpc>
                <a:spcPct val="150000"/>
              </a:lnSpc>
              <a:buFont typeface="Arial" charset="0"/>
              <a:buNone/>
              <a:defRPr/>
            </a:pPr>
            <a:endParaRPr lang="it-IT" sz="1800" b="1" dirty="0">
              <a:solidFill>
                <a:srgbClr val="FF0000"/>
              </a:solidFill>
              <a:effectLst>
                <a:outerShdw blurRad="38100" dist="38100" dir="2700000" algn="tl">
                  <a:srgbClr val="000000">
                    <a:alpha val="43137"/>
                  </a:srgbClr>
                </a:outerShdw>
              </a:effectLst>
            </a:endParaRPr>
          </a:p>
        </p:txBody>
      </p:sp>
      <p:sp>
        <p:nvSpPr>
          <p:cNvPr id="6" name="Titolo 1"/>
          <p:cNvSpPr>
            <a:spLocks noGrp="1"/>
          </p:cNvSpPr>
          <p:nvPr>
            <p:ph type="title"/>
          </p:nvPr>
        </p:nvSpPr>
        <p:spPr bwMode="auto">
          <a:xfrm>
            <a:off x="285750" y="188640"/>
            <a:ext cx="8715375" cy="10715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br>
              <a:rPr lang="it-IT" sz="2000" b="1" dirty="0">
                <a:effectLst>
                  <a:outerShdw blurRad="38100" dist="38100" dir="2700000" algn="tl">
                    <a:srgbClr val="000000">
                      <a:alpha val="43137"/>
                    </a:srgbClr>
                  </a:outerShdw>
                </a:effectLst>
              </a:rPr>
            </a:br>
            <a:r>
              <a:rPr lang="it-IT" sz="2400" b="1" dirty="0">
                <a:effectLst>
                  <a:outerShdw blurRad="50800" dist="38100" dir="16200000" rotWithShape="0">
                    <a:prstClr val="black">
                      <a:alpha val="40000"/>
                    </a:prstClr>
                  </a:outerShdw>
                </a:effectLst>
                <a:latin typeface="Cambria" pitchFamily="18" charset="0"/>
              </a:rPr>
              <a:t>IL RUOLO DEI SOGGETTI IMPEGNATI NELLA </a:t>
            </a:r>
            <a:br>
              <a:rPr lang="it-IT" sz="2400" b="1" dirty="0">
                <a:effectLst>
                  <a:outerShdw blurRad="50800" dist="38100" dir="16200000" rotWithShape="0">
                    <a:prstClr val="black">
                      <a:alpha val="40000"/>
                    </a:prstClr>
                  </a:outerShdw>
                </a:effectLst>
                <a:latin typeface="Cambria" pitchFamily="18" charset="0"/>
              </a:rPr>
            </a:br>
            <a:r>
              <a:rPr lang="it-IT" sz="2400" b="1" dirty="0">
                <a:effectLst>
                  <a:outerShdw blurRad="50800" dist="38100" dir="16200000" rotWithShape="0">
                    <a:prstClr val="black">
                      <a:alpha val="40000"/>
                    </a:prstClr>
                  </a:outerShdw>
                </a:effectLst>
                <a:latin typeface="Cambria" pitchFamily="18" charset="0"/>
              </a:rPr>
              <a:t>PROCEDURA </a:t>
            </a:r>
            <a:r>
              <a:rPr lang="it-IT" sz="2400" b="1" dirty="0" err="1">
                <a:effectLst>
                  <a:outerShdw blurRad="50800" dist="38100" dir="16200000" rotWithShape="0">
                    <a:prstClr val="black">
                      <a:alpha val="40000"/>
                    </a:prstClr>
                  </a:outerShdw>
                </a:effectLst>
                <a:latin typeface="Cambria" pitchFamily="18" charset="0"/>
              </a:rPr>
              <a:t>DI</a:t>
            </a:r>
            <a:r>
              <a:rPr lang="it-IT" sz="2400" b="1" dirty="0">
                <a:effectLst>
                  <a:outerShdw blurRad="50800" dist="38100" dir="16200000" rotWithShape="0">
                    <a:prstClr val="black">
                      <a:alpha val="40000"/>
                    </a:prstClr>
                  </a:outerShdw>
                </a:effectLst>
                <a:latin typeface="Cambria" pitchFamily="18" charset="0"/>
              </a:rPr>
              <a:t> VALUTAZIONE DEL R-SLC</a:t>
            </a:r>
            <a:br>
              <a:rPr lang="it-IT" sz="2400" b="1" dirty="0">
                <a:solidFill>
                  <a:srgbClr val="3333FF"/>
                </a:solidFill>
                <a:effectLst>
                  <a:outerShdw blurRad="50800" dist="38100" dir="16200000" rotWithShape="0">
                    <a:prstClr val="black">
                      <a:alpha val="40000"/>
                    </a:prstClr>
                  </a:outerShdw>
                </a:effectLst>
                <a:latin typeface="Cambria" pitchFamily="18" charset="0"/>
              </a:rPr>
            </a:br>
            <a:br>
              <a:rPr lang="it-IT" sz="2000" dirty="0">
                <a:solidFill>
                  <a:srgbClr val="3333FF"/>
                </a:solidFill>
              </a:rPr>
            </a:br>
            <a:endParaRPr lang="it-IT" sz="1800" u="sng" dirty="0">
              <a:solidFill>
                <a:srgbClr val="3333FF"/>
              </a:solidFill>
            </a:endParaRPr>
          </a:p>
        </p:txBody>
      </p:sp>
    </p:spTree>
    <p:extLst>
      <p:ext uri="{BB962C8B-B14F-4D97-AF65-F5344CB8AC3E}">
        <p14:creationId xmlns:p14="http://schemas.microsoft.com/office/powerpoint/2010/main" val="19934338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egnaposto contenuto 2"/>
          <p:cNvSpPr>
            <a:spLocks noGrp="1"/>
          </p:cNvSpPr>
          <p:nvPr>
            <p:ph idx="1"/>
          </p:nvPr>
        </p:nvSpPr>
        <p:spPr>
          <a:xfrm>
            <a:off x="285750" y="1556792"/>
            <a:ext cx="8501063" cy="4968552"/>
          </a:xfrm>
        </p:spPr>
        <p:txBody>
          <a:bodyPr>
            <a:normAutofit/>
          </a:bodyPr>
          <a:lstStyle/>
          <a:p>
            <a:pPr marL="266700" indent="-266700" algn="just">
              <a:buFont typeface="+mj-lt"/>
              <a:buAutoNum type="arabicPeriod" startAt="7"/>
            </a:pPr>
            <a:r>
              <a:rPr lang="it-IT" sz="2200" b="1" u="sng" dirty="0">
                <a:solidFill>
                  <a:srgbClr val="FFFF00"/>
                </a:solidFill>
                <a:effectLst>
                  <a:outerShdw blurRad="50800" dist="38100" dir="16200000" rotWithShape="0">
                    <a:prstClr val="black">
                      <a:alpha val="40000"/>
                    </a:prstClr>
                  </a:outerShdw>
                </a:effectLst>
              </a:rPr>
              <a:t>RLS</a:t>
            </a:r>
            <a:r>
              <a:rPr lang="it-IT" sz="2200" b="1" dirty="0">
                <a:effectLst>
                  <a:outerShdw blurRad="50800" dist="38100" dir="16200000" rotWithShape="0">
                    <a:prstClr val="black">
                      <a:alpha val="40000"/>
                    </a:prstClr>
                  </a:outerShdw>
                </a:effectLst>
              </a:rPr>
              <a:t>: </a:t>
            </a:r>
            <a:r>
              <a:rPr lang="it-IT" sz="2200" b="1" dirty="0">
                <a:solidFill>
                  <a:srgbClr val="FFFF00"/>
                </a:solidFill>
                <a:effectLst>
                  <a:outerShdw blurRad="38100" dist="38100" dir="2700000" algn="tl">
                    <a:srgbClr val="000000">
                      <a:alpha val="43137"/>
                    </a:srgbClr>
                  </a:outerShdw>
                </a:effectLst>
              </a:rPr>
              <a:t>PARTECIPAZIONE AL PROCESSO VALUTATIVO ATTRAVERSO LO STRUMENTO DELLA CONSULTAZIONE, DA SVILUPPARSI IN PARTICOLARE NELLE SEGUENTI FASI:</a:t>
            </a:r>
          </a:p>
          <a:p>
            <a:pPr marL="627063" indent="-349250" algn="just">
              <a:buFont typeface="+mj-lt"/>
              <a:buAutoNum type="romanUcPeriod" startAt="4"/>
            </a:pPr>
            <a:r>
              <a:rPr lang="it-IT" sz="1800" b="1" dirty="0"/>
              <a:t>INDIVIDUAZIONE </a:t>
            </a:r>
            <a:r>
              <a:rPr lang="it-IT" sz="1800" b="1" dirty="0" err="1"/>
              <a:t>DI</a:t>
            </a:r>
            <a:r>
              <a:rPr lang="it-IT" sz="1800" b="1" dirty="0"/>
              <a:t> EVENTUALI ITEM SOSTITUTIVI, MAGGIORMENTE SIGNIFICATIVI </a:t>
            </a:r>
            <a:r>
              <a:rPr lang="it-IT" sz="1800" b="1" dirty="0" err="1"/>
              <a:t>DI</a:t>
            </a:r>
            <a:r>
              <a:rPr lang="it-IT" sz="1800" b="1" dirty="0"/>
              <a:t> TALUNI </a:t>
            </a:r>
            <a:r>
              <a:rPr lang="it-IT" sz="1800" b="1" dirty="0" err="1"/>
              <a:t>DI</a:t>
            </a:r>
            <a:r>
              <a:rPr lang="it-IT" sz="1800" b="1" dirty="0"/>
              <a:t> QUELLI PREVISTI NELLE SOTTOAREE DELLE CHECK-LIST DEL CONTESTO E DEL CONTENUTO DEL LAVORO, PER DARE IL NECESSARIO RILIEVO ALLA PRESENZA  </a:t>
            </a:r>
            <a:r>
              <a:rPr lang="it-IT" sz="1800" b="1" dirty="0" err="1"/>
              <a:t>DI</a:t>
            </a:r>
            <a:r>
              <a:rPr lang="it-IT" sz="1800" b="1" dirty="0"/>
              <a:t> FATTORI STRESSOGENI SPECIFICI DEL PARTICOLARE AMBITO </a:t>
            </a:r>
            <a:r>
              <a:rPr lang="it-IT" sz="1800" b="1" dirty="0" err="1"/>
              <a:t>DI</a:t>
            </a:r>
            <a:r>
              <a:rPr lang="it-IT" sz="1800" b="1" dirty="0"/>
              <a:t> VALUTAZIONE;</a:t>
            </a:r>
          </a:p>
          <a:p>
            <a:pPr marL="627063" indent="-349250" algn="just">
              <a:buFont typeface="+mj-lt"/>
              <a:buAutoNum type="romanUcPeriod" startAt="4"/>
            </a:pPr>
            <a:r>
              <a:rPr lang="it-IT" sz="1800" b="1" dirty="0"/>
              <a:t>RAPPRESENTARE DATI ED INFORMAZIONI OGGETTIVE RACCOLTE DAI DIPENDENTI CIRCA I CONTENUTI DEGLI ITEM DELLE AREE DEL CONTESTO E CONTENUTO DEL LAVORO PRIMA DEL MOMENTO DELLA ATTRIBUZIONE DEI RELATIVI PUNTEGGI, ESPRIMENDO I PROPRI PARERI AL RIGUARDO;</a:t>
            </a:r>
          </a:p>
          <a:p>
            <a:pPr marL="627063" indent="-349250" algn="just">
              <a:buFont typeface="+mj-lt"/>
              <a:buAutoNum type="romanUcPeriod" startAt="4"/>
            </a:pPr>
            <a:r>
              <a:rPr lang="it-IT" sz="1800" b="1" dirty="0"/>
              <a:t>FORMULARE PROPOSTE CIRCA LE MISURE CORRETTIVE CHE DOVESSE ESSERE NECESSARIO ADOTTARE.</a:t>
            </a:r>
            <a:endParaRPr lang="it-IT" sz="2000" b="1" dirty="0"/>
          </a:p>
          <a:p>
            <a:pPr algn="just" eaLnBrk="1" hangingPunct="1">
              <a:buFont typeface="+mj-lt"/>
              <a:buAutoNum type="arabicPeriod" startAt="7"/>
              <a:defRPr/>
            </a:pPr>
            <a:endParaRPr lang="it-IT" sz="2000" b="1" dirty="0"/>
          </a:p>
          <a:p>
            <a:pPr algn="just" eaLnBrk="1" hangingPunct="1">
              <a:buFont typeface="+mj-lt"/>
              <a:buAutoNum type="arabicPeriod" startAt="7"/>
              <a:defRPr/>
            </a:pPr>
            <a:endParaRPr lang="it-IT" sz="2000" b="1" dirty="0">
              <a:solidFill>
                <a:srgbClr val="00B050"/>
              </a:solidFill>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600" b="1" dirty="0">
              <a:solidFill>
                <a:srgbClr val="FF0000"/>
              </a:solidFill>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600" b="1" dirty="0">
              <a:effectLst>
                <a:outerShdw blurRad="38100" dist="38100" dir="2700000" algn="tl">
                  <a:srgbClr val="000000">
                    <a:alpha val="43137"/>
                  </a:srgbClr>
                </a:outerShdw>
              </a:effectLst>
            </a:endParaRPr>
          </a:p>
          <a:p>
            <a:pPr marL="268288" indent="-268288" algn="just" eaLnBrk="1" hangingPunct="1">
              <a:buFont typeface="+mj-lt"/>
              <a:buAutoNum type="arabicPeriod" startAt="7"/>
              <a:defRPr/>
            </a:pPr>
            <a:endParaRPr lang="it-IT" sz="1600" b="1" dirty="0">
              <a:effectLst>
                <a:outerShdw blurRad="38100" dist="38100" dir="2700000" algn="tl">
                  <a:srgbClr val="000000">
                    <a:alpha val="43137"/>
                  </a:srgbClr>
                </a:outerShdw>
              </a:effectLst>
            </a:endParaRPr>
          </a:p>
          <a:p>
            <a:pPr marL="0" indent="0" algn="just" eaLnBrk="1" hangingPunct="1">
              <a:lnSpc>
                <a:spcPct val="150000"/>
              </a:lnSpc>
              <a:buFont typeface="Arial" charset="0"/>
              <a:buNone/>
              <a:defRPr/>
            </a:pPr>
            <a:endParaRPr lang="it-IT" sz="1600" b="1" dirty="0">
              <a:solidFill>
                <a:srgbClr val="FF0000"/>
              </a:solidFill>
              <a:effectLst>
                <a:outerShdw blurRad="38100" dist="38100" dir="2700000" algn="tl">
                  <a:srgbClr val="000000">
                    <a:alpha val="43137"/>
                  </a:srgbClr>
                </a:outerShdw>
              </a:effectLst>
            </a:endParaRPr>
          </a:p>
        </p:txBody>
      </p:sp>
      <p:sp>
        <p:nvSpPr>
          <p:cNvPr id="6" name="Titolo 1"/>
          <p:cNvSpPr>
            <a:spLocks noGrp="1"/>
          </p:cNvSpPr>
          <p:nvPr>
            <p:ph type="title"/>
          </p:nvPr>
        </p:nvSpPr>
        <p:spPr bwMode="auto">
          <a:xfrm>
            <a:off x="298860" y="332656"/>
            <a:ext cx="8715375" cy="1071562"/>
          </a:xfrm>
          <a:ln>
            <a:miter lim="800000"/>
            <a:headEnd/>
            <a:tailEnd/>
          </a:ln>
        </p:spPr>
        <p:txBody>
          <a:bodyPr vert="horz" wrap="square" lIns="91440" tIns="45720" rIns="91440" bIns="45720" numCol="1" anchor="t" anchorCtr="0" compatLnSpc="1">
            <a:prstTxWarp prst="textNoShape">
              <a:avLst/>
            </a:prstTxWarp>
            <a:normAutofit fontScale="90000"/>
          </a:bodyPr>
          <a:lstStyle/>
          <a:p>
            <a:pPr eaLnBrk="1" fontAlgn="auto" hangingPunct="1">
              <a:spcAft>
                <a:spcPts val="0"/>
              </a:spcAft>
              <a:defRPr/>
            </a:pPr>
            <a:r>
              <a:rPr lang="it-IT" sz="2700" b="1" dirty="0">
                <a:effectLst>
                  <a:outerShdw blurRad="50800" dist="38100" dir="16200000" rotWithShape="0">
                    <a:prstClr val="black">
                      <a:alpha val="40000"/>
                    </a:prstClr>
                  </a:outerShdw>
                </a:effectLst>
                <a:latin typeface="Cambria" pitchFamily="18" charset="0"/>
              </a:rPr>
              <a:t>IL RUOLO DEI SOGGETTI IMPEGNATI NELLA </a:t>
            </a:r>
            <a:br>
              <a:rPr lang="it-IT" sz="2700" b="1" dirty="0">
                <a:effectLst>
                  <a:outerShdw blurRad="50800" dist="38100" dir="16200000" rotWithShape="0">
                    <a:prstClr val="black">
                      <a:alpha val="40000"/>
                    </a:prstClr>
                  </a:outerShdw>
                </a:effectLst>
                <a:latin typeface="Cambria" pitchFamily="18" charset="0"/>
              </a:rPr>
            </a:br>
            <a:r>
              <a:rPr lang="it-IT" sz="2700" b="1" dirty="0">
                <a:effectLst>
                  <a:outerShdw blurRad="50800" dist="38100" dir="16200000" rotWithShape="0">
                    <a:prstClr val="black">
                      <a:alpha val="40000"/>
                    </a:prstClr>
                  </a:outerShdw>
                </a:effectLst>
                <a:latin typeface="Cambria" pitchFamily="18" charset="0"/>
              </a:rPr>
              <a:t>PROCEDURA DI VALUTAZIONE DEL R-SLC</a:t>
            </a:r>
            <a:br>
              <a:rPr lang="it-IT" sz="2700" b="1" dirty="0">
                <a:effectLst>
                  <a:outerShdw blurRad="50800" dist="38100" dir="16200000" rotWithShape="0">
                    <a:prstClr val="black">
                      <a:alpha val="40000"/>
                    </a:prstClr>
                  </a:outerShdw>
                </a:effectLst>
                <a:latin typeface="Cambria" pitchFamily="18" charset="0"/>
              </a:rPr>
            </a:br>
            <a:br>
              <a:rPr lang="it-IT" sz="2700" dirty="0"/>
            </a:br>
            <a:endParaRPr lang="it-IT" sz="2700" u="sng" dirty="0"/>
          </a:p>
        </p:txBody>
      </p:sp>
    </p:spTree>
    <p:extLst>
      <p:ext uri="{BB962C8B-B14F-4D97-AF65-F5344CB8AC3E}">
        <p14:creationId xmlns:p14="http://schemas.microsoft.com/office/powerpoint/2010/main" val="34962493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76672"/>
            <a:ext cx="8229600" cy="850106"/>
          </a:xfrm>
        </p:spPr>
        <p:txBody>
          <a:bodyPr>
            <a:normAutofit fontScale="90000"/>
          </a:bodyPr>
          <a:lstStyle/>
          <a:p>
            <a:r>
              <a:rPr lang="it-IT" sz="2200" b="1" dirty="0">
                <a:solidFill>
                  <a:srgbClr val="FFFF00"/>
                </a:solidFill>
                <a:effectLst>
                  <a:outerShdw blurRad="38100" dist="38100" dir="2700000" algn="tl">
                    <a:srgbClr val="000000">
                      <a:alpha val="43137"/>
                    </a:srgbClr>
                  </a:outerShdw>
                </a:effectLst>
              </a:rPr>
              <a:t>STRESS LAVORO-CORRELATO: </a:t>
            </a:r>
            <a:br>
              <a:rPr lang="it-IT" sz="2200" b="1" dirty="0">
                <a:solidFill>
                  <a:srgbClr val="FFFF00"/>
                </a:solidFill>
                <a:effectLst>
                  <a:outerShdw blurRad="38100" dist="38100" dir="2700000" algn="tl">
                    <a:srgbClr val="000000">
                      <a:alpha val="43137"/>
                    </a:srgbClr>
                  </a:outerShdw>
                </a:effectLst>
              </a:rPr>
            </a:br>
            <a:r>
              <a:rPr lang="it-IT" sz="2200" b="1" dirty="0">
                <a:solidFill>
                  <a:srgbClr val="FFFF00"/>
                </a:solidFill>
                <a:effectLst>
                  <a:outerShdw blurRad="38100" dist="38100" dir="2700000" algn="tl">
                    <a:srgbClr val="000000">
                      <a:alpha val="43137"/>
                    </a:srgbClr>
                  </a:outerShdw>
                </a:effectLst>
              </a:rPr>
              <a:t>ALGORITMO PER IL DATORE </a:t>
            </a:r>
            <a:r>
              <a:rPr lang="it-IT" sz="2200" b="1" dirty="0" err="1">
                <a:solidFill>
                  <a:srgbClr val="FFFF00"/>
                </a:solidFill>
                <a:effectLst>
                  <a:outerShdw blurRad="38100" dist="38100" dir="2700000" algn="tl">
                    <a:srgbClr val="000000">
                      <a:alpha val="43137"/>
                    </a:srgbClr>
                  </a:outerShdw>
                </a:effectLst>
              </a:rPr>
              <a:t>DI</a:t>
            </a:r>
            <a:r>
              <a:rPr lang="it-IT" sz="2200" b="1" dirty="0">
                <a:solidFill>
                  <a:srgbClr val="FFFF00"/>
                </a:solidFill>
                <a:effectLst>
                  <a:outerShdw blurRad="38100" dist="38100" dir="2700000" algn="tl">
                    <a:srgbClr val="000000">
                      <a:alpha val="43137"/>
                    </a:srgbClr>
                  </a:outerShdw>
                </a:effectLst>
              </a:rPr>
              <a:t> LAVORO “POLIZIA </a:t>
            </a:r>
            <a:r>
              <a:rPr lang="it-IT" sz="2200" b="1" dirty="0" err="1">
                <a:solidFill>
                  <a:srgbClr val="FFFF00"/>
                </a:solidFill>
                <a:effectLst>
                  <a:outerShdw blurRad="38100" dist="38100" dir="2700000" algn="tl">
                    <a:srgbClr val="000000">
                      <a:alpha val="43137"/>
                    </a:srgbClr>
                  </a:outerShdw>
                </a:effectLst>
              </a:rPr>
              <a:t>DI</a:t>
            </a:r>
            <a:r>
              <a:rPr lang="it-IT" sz="2200" b="1" dirty="0">
                <a:solidFill>
                  <a:srgbClr val="FFFF00"/>
                </a:solidFill>
                <a:effectLst>
                  <a:outerShdw blurRad="38100" dist="38100" dir="2700000" algn="tl">
                    <a:srgbClr val="000000">
                      <a:alpha val="43137"/>
                    </a:srgbClr>
                  </a:outerShdw>
                </a:effectLst>
              </a:rPr>
              <a:t> STATO”</a:t>
            </a:r>
            <a:br>
              <a:rPr lang="it-IT" sz="4000" b="1" dirty="0">
                <a:solidFill>
                  <a:srgbClr val="FFFF00"/>
                </a:solidFill>
                <a:effectLst>
                  <a:outerShdw blurRad="38100" dist="38100" dir="2700000" algn="tl">
                    <a:srgbClr val="000000">
                      <a:alpha val="43137"/>
                    </a:srgbClr>
                  </a:outerShdw>
                </a:effectLst>
              </a:rPr>
            </a:br>
            <a:endParaRPr lang="it-IT" dirty="0">
              <a:solidFill>
                <a:srgbClr val="FFFF00"/>
              </a:solidFill>
            </a:endParaRPr>
          </a:p>
        </p:txBody>
      </p:sp>
      <p:sp>
        <p:nvSpPr>
          <p:cNvPr id="3" name="Segnaposto contenuto 2"/>
          <p:cNvSpPr>
            <a:spLocks noGrp="1"/>
          </p:cNvSpPr>
          <p:nvPr>
            <p:ph idx="1"/>
          </p:nvPr>
        </p:nvSpPr>
        <p:spPr>
          <a:xfrm>
            <a:off x="539552" y="1412776"/>
            <a:ext cx="8229600" cy="5073427"/>
          </a:xfrm>
        </p:spPr>
        <p:txBody>
          <a:bodyPr>
            <a:normAutofit fontScale="85000" lnSpcReduction="20000"/>
          </a:bodyPr>
          <a:lstStyle/>
          <a:p>
            <a:pPr marL="457200" indent="-457200">
              <a:buFont typeface="+mj-lt"/>
              <a:buAutoNum type="alphaUcPeriod"/>
              <a:defRPr/>
            </a:pPr>
            <a:r>
              <a:rPr lang="it-IT" dirty="0">
                <a:solidFill>
                  <a:srgbClr val="FFFF00"/>
                </a:solidFill>
                <a:effectLst>
                  <a:outerShdw blurRad="38100" dist="38100" dir="2700000" algn="tl">
                    <a:srgbClr val="000000">
                      <a:alpha val="43137"/>
                    </a:srgbClr>
                  </a:outerShdw>
                </a:effectLst>
              </a:rPr>
              <a:t>Indicazione introduttiva del percorso metodologico</a:t>
            </a:r>
            <a:r>
              <a:rPr lang="it-IT" dirty="0">
                <a:effectLst>
                  <a:outerShdw blurRad="38100" dist="38100" dir="2700000" algn="tl">
                    <a:srgbClr val="000000">
                      <a:alpha val="43137"/>
                    </a:srgbClr>
                  </a:outerShdw>
                </a:effectLst>
              </a:rPr>
              <a:t> adottato per identificare e ponderare i fattori di rischio da stress lavoro-correlato.</a:t>
            </a:r>
          </a:p>
          <a:p>
            <a:pPr marL="457200" indent="-457200">
              <a:buFont typeface="+mj-lt"/>
              <a:buAutoNum type="alphaUcPeriod"/>
              <a:defRPr/>
            </a:pPr>
            <a:r>
              <a:rPr lang="it-IT" dirty="0">
                <a:solidFill>
                  <a:srgbClr val="FFFF00"/>
                </a:solidFill>
                <a:effectLst>
                  <a:outerShdw blurRad="38100" dist="38100" dir="2700000" algn="tl">
                    <a:srgbClr val="000000">
                      <a:alpha val="43137"/>
                    </a:srgbClr>
                  </a:outerShdw>
                </a:effectLst>
              </a:rPr>
              <a:t>Effettuazione della valutazione preliminare su gruppi omogenei di dipendenti </a:t>
            </a:r>
            <a:r>
              <a:rPr lang="it-IT" dirty="0">
                <a:effectLst>
                  <a:outerShdw blurRad="38100" dist="38100" dir="2700000" algn="tl">
                    <a:srgbClr val="000000">
                      <a:alpha val="43137"/>
                    </a:srgbClr>
                  </a:outerShdw>
                </a:effectLst>
              </a:rPr>
              <a:t>(per mansione o partizione o altra caratteristica funzionalmente rilevante) con l’ausilio di griglie opportunamente predisposte in ambito centrale relativamente alle tre macro-aree degli indicatori istituzionali, contesto e contenuto del lavoro</a:t>
            </a:r>
          </a:p>
          <a:p>
            <a:pPr marL="457200" indent="-457200">
              <a:buFont typeface="+mj-lt"/>
              <a:buAutoNum type="alphaUcPeriod"/>
              <a:defRPr/>
            </a:pPr>
            <a:r>
              <a:rPr lang="it-IT" dirty="0">
                <a:solidFill>
                  <a:srgbClr val="FFFF00"/>
                </a:solidFill>
                <a:effectLst>
                  <a:outerShdw blurRad="38100" dist="38100" dir="2700000" algn="tl">
                    <a:srgbClr val="000000">
                      <a:alpha val="43137"/>
                    </a:srgbClr>
                  </a:outerShdw>
                </a:effectLst>
              </a:rPr>
              <a:t>Ponderazione parametrica dei relativi risultati </a:t>
            </a:r>
            <a:r>
              <a:rPr lang="it-IT" dirty="0">
                <a:effectLst>
                  <a:outerShdw blurRad="38100" dist="38100" dir="2700000" algn="tl">
                    <a:srgbClr val="000000">
                      <a:alpha val="43137"/>
                    </a:srgbClr>
                  </a:outerShdw>
                </a:effectLst>
              </a:rPr>
              <a:t>per il complesso delle macro-aree, la singola macro-area, gli specifici indicatori di ciascuna di esse. </a:t>
            </a:r>
          </a:p>
          <a:p>
            <a:endParaRPr lang="it-IT" dirty="0"/>
          </a:p>
        </p:txBody>
      </p:sp>
    </p:spTree>
    <p:extLst>
      <p:ext uri="{BB962C8B-B14F-4D97-AF65-F5344CB8AC3E}">
        <p14:creationId xmlns:p14="http://schemas.microsoft.com/office/powerpoint/2010/main" val="18178896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2200" b="1" dirty="0">
                <a:solidFill>
                  <a:schemeClr val="accent6">
                    <a:lumMod val="40000"/>
                    <a:lumOff val="60000"/>
                  </a:schemeClr>
                </a:solidFill>
                <a:effectLst>
                  <a:outerShdw blurRad="38100" dist="38100" dir="2700000" algn="tl">
                    <a:srgbClr val="000000">
                      <a:alpha val="43137"/>
                    </a:srgbClr>
                  </a:outerShdw>
                </a:effectLst>
              </a:rPr>
              <a:t>STRESS LAVORO-CORRELATO: </a:t>
            </a:r>
            <a:br>
              <a:rPr lang="it-IT" sz="2200" b="1" dirty="0">
                <a:solidFill>
                  <a:schemeClr val="accent6">
                    <a:lumMod val="40000"/>
                    <a:lumOff val="60000"/>
                  </a:schemeClr>
                </a:solidFill>
                <a:effectLst>
                  <a:outerShdw blurRad="38100" dist="38100" dir="2700000" algn="tl">
                    <a:srgbClr val="000000">
                      <a:alpha val="43137"/>
                    </a:srgbClr>
                  </a:outerShdw>
                </a:effectLst>
              </a:rPr>
            </a:br>
            <a:r>
              <a:rPr lang="it-IT" sz="2200" b="1" dirty="0">
                <a:solidFill>
                  <a:schemeClr val="accent6">
                    <a:lumMod val="40000"/>
                    <a:lumOff val="60000"/>
                  </a:schemeClr>
                </a:solidFill>
                <a:effectLst>
                  <a:outerShdw blurRad="38100" dist="38100" dir="2700000" algn="tl">
                    <a:srgbClr val="000000">
                      <a:alpha val="43137"/>
                    </a:srgbClr>
                  </a:outerShdw>
                </a:effectLst>
              </a:rPr>
              <a:t>ALGORITMO PER IL DATORE </a:t>
            </a:r>
            <a:r>
              <a:rPr lang="it-IT" sz="2200" b="1" dirty="0" err="1">
                <a:solidFill>
                  <a:schemeClr val="accent6">
                    <a:lumMod val="40000"/>
                    <a:lumOff val="60000"/>
                  </a:schemeClr>
                </a:solidFill>
                <a:effectLst>
                  <a:outerShdw blurRad="38100" dist="38100" dir="2700000" algn="tl">
                    <a:srgbClr val="000000">
                      <a:alpha val="43137"/>
                    </a:srgbClr>
                  </a:outerShdw>
                </a:effectLst>
              </a:rPr>
              <a:t>DI</a:t>
            </a:r>
            <a:r>
              <a:rPr lang="it-IT" sz="2200" b="1" dirty="0">
                <a:solidFill>
                  <a:schemeClr val="accent6">
                    <a:lumMod val="40000"/>
                    <a:lumOff val="60000"/>
                  </a:schemeClr>
                </a:solidFill>
                <a:effectLst>
                  <a:outerShdw blurRad="38100" dist="38100" dir="2700000" algn="tl">
                    <a:srgbClr val="000000">
                      <a:alpha val="43137"/>
                    </a:srgbClr>
                  </a:outerShdw>
                </a:effectLst>
              </a:rPr>
              <a:t> LAVORO “POLIZIA </a:t>
            </a:r>
            <a:r>
              <a:rPr lang="it-IT" sz="2200" b="1" dirty="0" err="1">
                <a:solidFill>
                  <a:schemeClr val="accent6">
                    <a:lumMod val="40000"/>
                    <a:lumOff val="60000"/>
                  </a:schemeClr>
                </a:solidFill>
                <a:effectLst>
                  <a:outerShdw blurRad="38100" dist="38100" dir="2700000" algn="tl">
                    <a:srgbClr val="000000">
                      <a:alpha val="43137"/>
                    </a:srgbClr>
                  </a:outerShdw>
                </a:effectLst>
              </a:rPr>
              <a:t>DI</a:t>
            </a:r>
            <a:r>
              <a:rPr lang="it-IT" sz="2200" b="1" dirty="0">
                <a:solidFill>
                  <a:schemeClr val="accent6">
                    <a:lumMod val="40000"/>
                    <a:lumOff val="60000"/>
                  </a:schemeClr>
                </a:solidFill>
                <a:effectLst>
                  <a:outerShdw blurRad="38100" dist="38100" dir="2700000" algn="tl">
                    <a:srgbClr val="000000">
                      <a:alpha val="43137"/>
                    </a:srgbClr>
                  </a:outerShdw>
                </a:effectLst>
              </a:rPr>
              <a:t> STATO”</a:t>
            </a:r>
            <a:br>
              <a:rPr lang="it-IT" sz="6600" b="1" dirty="0">
                <a:solidFill>
                  <a:schemeClr val="tx2">
                    <a:lumMod val="75000"/>
                  </a:schemeClr>
                </a:solidFill>
                <a:effectLst>
                  <a:outerShdw blurRad="38100" dist="38100" dir="2700000" algn="tl">
                    <a:srgbClr val="000000">
                      <a:alpha val="43137"/>
                    </a:srgbClr>
                  </a:outerShdw>
                </a:effectLst>
              </a:rPr>
            </a:br>
            <a:endParaRPr lang="it-IT" dirty="0"/>
          </a:p>
        </p:txBody>
      </p:sp>
      <p:sp>
        <p:nvSpPr>
          <p:cNvPr id="3" name="Segnaposto contenuto 2"/>
          <p:cNvSpPr>
            <a:spLocks noGrp="1"/>
          </p:cNvSpPr>
          <p:nvPr>
            <p:ph idx="1"/>
          </p:nvPr>
        </p:nvSpPr>
        <p:spPr>
          <a:xfrm>
            <a:off x="323528" y="1124744"/>
            <a:ext cx="8363272" cy="5400600"/>
          </a:xfrm>
        </p:spPr>
        <p:txBody>
          <a:bodyPr>
            <a:normAutofit fontScale="70000" lnSpcReduction="20000"/>
          </a:bodyPr>
          <a:lstStyle/>
          <a:p>
            <a:pPr marL="0" indent="0">
              <a:lnSpc>
                <a:spcPct val="120000"/>
              </a:lnSpc>
              <a:buNone/>
              <a:defRPr/>
            </a:pPr>
            <a:r>
              <a:rPr lang="it-IT" b="1" u="sng" dirty="0">
                <a:solidFill>
                  <a:srgbClr val="00CC00"/>
                </a:solidFill>
                <a:effectLst>
                  <a:outerShdw blurRad="38100" dist="38100" dir="2700000" algn="tl">
                    <a:srgbClr val="000000">
                      <a:alpha val="43137"/>
                    </a:srgbClr>
                  </a:outerShdw>
                </a:effectLst>
              </a:rPr>
              <a:t>SEMAFORO VERDE</a:t>
            </a:r>
            <a:r>
              <a:rPr lang="it-IT" b="1" dirty="0">
                <a:effectLst>
                  <a:outerShdw blurRad="38100" dist="38100" dir="2700000" algn="tl">
                    <a:srgbClr val="000000">
                      <a:alpha val="43137"/>
                    </a:srgbClr>
                  </a:outerShdw>
                </a:effectLst>
              </a:rPr>
              <a:t>: </a:t>
            </a:r>
            <a:r>
              <a:rPr lang="it-IT" dirty="0"/>
              <a:t>i livelli di rischio sono accettabili, il datore di lavoro da conto della valutazione favorevole nel </a:t>
            </a:r>
            <a:r>
              <a:rPr lang="it-IT" dirty="0" err="1"/>
              <a:t>D.V.R.</a:t>
            </a:r>
            <a:r>
              <a:rPr lang="it-IT" dirty="0"/>
              <a:t> e programma il successivo monitoraggio (esempio: “dopo due anni”)</a:t>
            </a:r>
          </a:p>
          <a:p>
            <a:pPr marL="0" indent="0">
              <a:lnSpc>
                <a:spcPct val="120000"/>
              </a:lnSpc>
              <a:buNone/>
              <a:defRPr/>
            </a:pPr>
            <a:endParaRPr lang="it-IT" dirty="0"/>
          </a:p>
          <a:p>
            <a:pPr marL="0" indent="0">
              <a:lnSpc>
                <a:spcPct val="120000"/>
              </a:lnSpc>
              <a:buNone/>
              <a:defRPr/>
            </a:pPr>
            <a:r>
              <a:rPr lang="it-IT" b="1" u="sng" dirty="0">
                <a:solidFill>
                  <a:srgbClr val="EBE600"/>
                </a:solidFill>
                <a:effectLst>
                  <a:outerShdw blurRad="38100" dist="38100" dir="2700000" algn="tl">
                    <a:srgbClr val="000000">
                      <a:alpha val="43137"/>
                    </a:srgbClr>
                  </a:outerShdw>
                </a:effectLst>
              </a:rPr>
              <a:t>SEMAFORO GIALLO</a:t>
            </a:r>
            <a:r>
              <a:rPr lang="it-IT" b="1" dirty="0">
                <a:solidFill>
                  <a:srgbClr val="EBE600"/>
                </a:solidFill>
                <a:effectLst>
                  <a:outerShdw blurRad="38100" dist="38100" dir="2700000" algn="tl">
                    <a:srgbClr val="000000">
                      <a:alpha val="43137"/>
                    </a:srgbClr>
                  </a:outerShdw>
                </a:effectLst>
              </a:rPr>
              <a:t>: </a:t>
            </a:r>
            <a:r>
              <a:rPr lang="it-IT" dirty="0"/>
              <a:t>i livelli di rischio non sono accettabili, il datore di lavoro pianifica ed attua interventi correttivi, oltre a fissare il termine di rivalutazione</a:t>
            </a:r>
          </a:p>
          <a:p>
            <a:pPr marL="0" indent="0">
              <a:lnSpc>
                <a:spcPct val="120000"/>
              </a:lnSpc>
              <a:buNone/>
              <a:defRPr/>
            </a:pPr>
            <a:endParaRPr lang="it-IT" dirty="0"/>
          </a:p>
          <a:p>
            <a:pPr marL="0" indent="0">
              <a:lnSpc>
                <a:spcPct val="120000"/>
              </a:lnSpc>
              <a:buNone/>
              <a:defRPr/>
            </a:pPr>
            <a:r>
              <a:rPr lang="it-IT" b="1" u="sng" dirty="0">
                <a:solidFill>
                  <a:srgbClr val="00CC00"/>
                </a:solidFill>
                <a:effectLst>
                  <a:outerShdw blurRad="38100" dist="38100" dir="2700000" algn="tl">
                    <a:srgbClr val="000000">
                      <a:alpha val="43137"/>
                    </a:srgbClr>
                  </a:outerShdw>
                </a:effectLst>
              </a:rPr>
              <a:t>SEMAFORO VERDE</a:t>
            </a:r>
            <a:r>
              <a:rPr lang="it-IT" dirty="0"/>
              <a:t>: i livelli di rischio sono rientrati entro un livello accettabile, il datore di lavoro segue la procedura, da “semaforo verde”, programmando il successivo monitoraggio in anticipo (esempio: “dopo un anno”)</a:t>
            </a:r>
          </a:p>
          <a:p>
            <a:endParaRPr lang="it-IT"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88640"/>
            <a:ext cx="8229600" cy="936104"/>
          </a:xfrm>
        </p:spPr>
        <p:txBody>
          <a:bodyPr>
            <a:normAutofit/>
          </a:bodyPr>
          <a:lstStyle/>
          <a:p>
            <a:r>
              <a:rPr lang="it-IT" sz="2000" b="1" dirty="0">
                <a:solidFill>
                  <a:srgbClr val="FFFF00"/>
                </a:solidFill>
                <a:effectLst>
                  <a:outerShdw blurRad="38100" dist="38100" dir="2700000" algn="tl">
                    <a:srgbClr val="000000">
                      <a:alpha val="43137"/>
                    </a:srgbClr>
                  </a:outerShdw>
                </a:effectLst>
              </a:rPr>
              <a:t>STRESS LAVORO-CORRELATO: </a:t>
            </a:r>
            <a:br>
              <a:rPr lang="it-IT" sz="2000" b="1" dirty="0">
                <a:solidFill>
                  <a:srgbClr val="FFFF00"/>
                </a:solidFill>
                <a:effectLst>
                  <a:outerShdw blurRad="38100" dist="38100" dir="2700000" algn="tl">
                    <a:srgbClr val="000000">
                      <a:alpha val="43137"/>
                    </a:srgbClr>
                  </a:outerShdw>
                </a:effectLst>
              </a:rPr>
            </a:br>
            <a:r>
              <a:rPr lang="it-IT" sz="2000" b="1" dirty="0">
                <a:solidFill>
                  <a:srgbClr val="FFFF00"/>
                </a:solidFill>
                <a:effectLst>
                  <a:outerShdw blurRad="38100" dist="38100" dir="2700000" algn="tl">
                    <a:srgbClr val="000000">
                      <a:alpha val="43137"/>
                    </a:srgbClr>
                  </a:outerShdw>
                </a:effectLst>
              </a:rPr>
              <a:t>ALGORITMO PER IL DATORE </a:t>
            </a:r>
            <a:r>
              <a:rPr lang="it-IT" sz="2000" b="1" dirty="0" err="1">
                <a:solidFill>
                  <a:srgbClr val="FFFF00"/>
                </a:solidFill>
                <a:effectLst>
                  <a:outerShdw blurRad="38100" dist="38100" dir="2700000" algn="tl">
                    <a:srgbClr val="000000">
                      <a:alpha val="43137"/>
                    </a:srgbClr>
                  </a:outerShdw>
                </a:effectLst>
              </a:rPr>
              <a:t>DI</a:t>
            </a:r>
            <a:r>
              <a:rPr lang="it-IT" sz="2000" b="1" dirty="0">
                <a:solidFill>
                  <a:srgbClr val="FFFF00"/>
                </a:solidFill>
                <a:effectLst>
                  <a:outerShdw blurRad="38100" dist="38100" dir="2700000" algn="tl">
                    <a:srgbClr val="000000">
                      <a:alpha val="43137"/>
                    </a:srgbClr>
                  </a:outerShdw>
                </a:effectLst>
              </a:rPr>
              <a:t> LAVORO “POLIZIA </a:t>
            </a:r>
            <a:r>
              <a:rPr lang="it-IT" sz="2000" b="1" dirty="0" err="1">
                <a:solidFill>
                  <a:srgbClr val="FFFF00"/>
                </a:solidFill>
                <a:effectLst>
                  <a:outerShdw blurRad="38100" dist="38100" dir="2700000" algn="tl">
                    <a:srgbClr val="000000">
                      <a:alpha val="43137"/>
                    </a:srgbClr>
                  </a:outerShdw>
                </a:effectLst>
              </a:rPr>
              <a:t>DI</a:t>
            </a:r>
            <a:r>
              <a:rPr lang="it-IT" sz="2000" b="1" dirty="0">
                <a:solidFill>
                  <a:srgbClr val="FFFF00"/>
                </a:solidFill>
                <a:effectLst>
                  <a:outerShdw blurRad="38100" dist="38100" dir="2700000" algn="tl">
                    <a:srgbClr val="000000">
                      <a:alpha val="43137"/>
                    </a:srgbClr>
                  </a:outerShdw>
                </a:effectLst>
              </a:rPr>
              <a:t> STATO</a:t>
            </a:r>
            <a:endParaRPr lang="it-IT" sz="2000" dirty="0">
              <a:solidFill>
                <a:srgbClr val="FFFF00"/>
              </a:solidFill>
            </a:endParaRPr>
          </a:p>
        </p:txBody>
      </p:sp>
      <p:sp>
        <p:nvSpPr>
          <p:cNvPr id="3" name="Segnaposto contenuto 2"/>
          <p:cNvSpPr>
            <a:spLocks noGrp="1"/>
          </p:cNvSpPr>
          <p:nvPr>
            <p:ph idx="1"/>
          </p:nvPr>
        </p:nvSpPr>
        <p:spPr>
          <a:xfrm>
            <a:off x="251520" y="1268760"/>
            <a:ext cx="8712968" cy="5400600"/>
          </a:xfrm>
        </p:spPr>
        <p:txBody>
          <a:bodyPr>
            <a:normAutofit fontScale="47500" lnSpcReduction="20000"/>
          </a:bodyPr>
          <a:lstStyle/>
          <a:p>
            <a:pPr marL="0" indent="0" algn="just">
              <a:buNone/>
              <a:defRPr/>
            </a:pPr>
            <a:r>
              <a:rPr lang="it-IT" sz="4400" b="1" u="sng" dirty="0">
                <a:solidFill>
                  <a:srgbClr val="FF0000"/>
                </a:solidFill>
                <a:effectLst>
                  <a:outerShdw blurRad="38100" dist="38100" dir="2700000" algn="tl">
                    <a:srgbClr val="000000">
                      <a:alpha val="43137"/>
                    </a:srgbClr>
                  </a:outerShdw>
                </a:effectLst>
              </a:rPr>
              <a:t>SEMAFORO ROSSO</a:t>
            </a:r>
            <a:r>
              <a:rPr lang="it-IT" sz="4400" b="1" dirty="0">
                <a:effectLst>
                  <a:outerShdw blurRad="38100" dist="38100" dir="2700000" algn="tl">
                    <a:srgbClr val="000000">
                      <a:alpha val="43137"/>
                    </a:srgbClr>
                  </a:outerShdw>
                </a:effectLst>
              </a:rPr>
              <a:t>: </a:t>
            </a:r>
            <a:r>
              <a:rPr lang="it-IT" sz="4400" dirty="0"/>
              <a:t>i livelli di rischio permangono elevati,  il datore di lavoro è obbligato ad effettuare la valutazione approfondita attraverso la rilevazione della percezione soggettiva dei dipendenti, i cui risultati, insieme ad altri elementi significativi, informeranno la pianificazione ed attuazione delle ulteriori misure correttive</a:t>
            </a:r>
          </a:p>
          <a:p>
            <a:pPr marL="0" indent="0" algn="just">
              <a:buNone/>
              <a:defRPr/>
            </a:pPr>
            <a:endParaRPr lang="it-IT" sz="4400" b="1" u="sng" dirty="0">
              <a:solidFill>
                <a:srgbClr val="00CC00"/>
              </a:solidFill>
              <a:effectLst>
                <a:outerShdw blurRad="38100" dist="38100" dir="2700000" algn="tl">
                  <a:srgbClr val="000000">
                    <a:alpha val="43137"/>
                  </a:srgbClr>
                </a:outerShdw>
              </a:effectLst>
            </a:endParaRPr>
          </a:p>
          <a:p>
            <a:pPr marL="0" indent="0" algn="just">
              <a:buNone/>
              <a:defRPr/>
            </a:pPr>
            <a:r>
              <a:rPr lang="it-IT" sz="4400" b="1" u="sng" dirty="0">
                <a:solidFill>
                  <a:srgbClr val="00CC00"/>
                </a:solidFill>
                <a:effectLst>
                  <a:outerShdw blurRad="38100" dist="38100" dir="2700000" algn="tl">
                    <a:srgbClr val="000000">
                      <a:alpha val="43137"/>
                    </a:srgbClr>
                  </a:outerShdw>
                </a:effectLst>
              </a:rPr>
              <a:t>SEMAFORO VERDE</a:t>
            </a:r>
            <a:r>
              <a:rPr lang="it-IT" sz="4400" dirty="0"/>
              <a:t>: i livelli di rischio sono rientrati entro un livello accettabile, il datore di lavoro segue la procedura da “semaforo verde”, programmando il successivo monitoraggio in anticipo (esempio: “dopo sei </a:t>
            </a:r>
            <a:r>
              <a:rPr lang="it-IT" sz="4400" dirty="0" err="1"/>
              <a:t>mesi-un</a:t>
            </a:r>
            <a:r>
              <a:rPr lang="it-IT" sz="4400" dirty="0"/>
              <a:t> anno”)</a:t>
            </a:r>
          </a:p>
          <a:p>
            <a:pPr marL="0" indent="0" algn="just">
              <a:buNone/>
              <a:defRPr/>
            </a:pPr>
            <a:endParaRPr lang="it-IT" sz="4400" dirty="0"/>
          </a:p>
          <a:p>
            <a:pPr marL="0" indent="0" algn="just">
              <a:buNone/>
              <a:defRPr/>
            </a:pPr>
            <a:r>
              <a:rPr lang="it-IT" sz="4400" b="1" u="sng" dirty="0">
                <a:solidFill>
                  <a:schemeClr val="bg1"/>
                </a:solidFill>
                <a:effectLst>
                  <a:outerShdw blurRad="38100" dist="38100" dir="2700000" algn="tl">
                    <a:srgbClr val="000000">
                      <a:alpha val="43137"/>
                    </a:srgbClr>
                  </a:outerShdw>
                </a:effectLst>
              </a:rPr>
              <a:t>SEMAFORO NERO</a:t>
            </a:r>
            <a:r>
              <a:rPr lang="it-IT" sz="4400" dirty="0"/>
              <a:t>: i livelli di rischio, nonostante le ulteriori misure correttive, rimangono elevati e non possono essere ulteriormente abbattuti. Si deve prendere in considerazione l’opportunità di attuare campagne di prevenzione sanitaria e di effettuare la sorveglianza sanitaria periodica per tutto il personale</a:t>
            </a:r>
            <a:endParaRPr lang="it-IT"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712968" cy="1143000"/>
          </a:xfrm>
        </p:spPr>
        <p:txBody>
          <a:bodyPr>
            <a:noAutofit/>
          </a:bodyPr>
          <a:lstStyle/>
          <a:p>
            <a:r>
              <a:rPr lang="it-IT" sz="3200" b="1" dirty="0">
                <a:solidFill>
                  <a:srgbClr val="FFFF00"/>
                </a:solidFill>
              </a:rPr>
              <a:t>Lo stress nel personale delle forze di polizia</a:t>
            </a:r>
          </a:p>
        </p:txBody>
      </p:sp>
      <p:sp>
        <p:nvSpPr>
          <p:cNvPr id="3" name="Segnaposto contenuto 2"/>
          <p:cNvSpPr>
            <a:spLocks noGrp="1"/>
          </p:cNvSpPr>
          <p:nvPr>
            <p:ph idx="1"/>
          </p:nvPr>
        </p:nvSpPr>
        <p:spPr/>
        <p:txBody>
          <a:bodyPr/>
          <a:lstStyle/>
          <a:p>
            <a:r>
              <a:rPr lang="it-IT" dirty="0">
                <a:solidFill>
                  <a:srgbClr val="FFFF00"/>
                </a:solidFill>
              </a:rPr>
              <a:t>Stressori legati al contenuto del lavoro</a:t>
            </a:r>
            <a:r>
              <a:rPr lang="it-IT" dirty="0"/>
              <a:t>: turni, missioni.</a:t>
            </a:r>
          </a:p>
          <a:p>
            <a:r>
              <a:rPr lang="it-IT" dirty="0">
                <a:solidFill>
                  <a:srgbClr val="FFFF00"/>
                </a:solidFill>
              </a:rPr>
              <a:t>Stressori legati al contesto lavorativo</a:t>
            </a:r>
            <a:r>
              <a:rPr lang="it-IT" dirty="0"/>
              <a:t>: “norme non scritte” sull’espressione emotiva (necessità di mostrare distacco e controllo delle emozioni); rapporti interpersonali (ruolo dell’organizzazione gerarchica).</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pPr>
              <a:defRPr/>
            </a:pPr>
            <a:fld id="{E3CD771A-ABE1-4428-B167-DCE38E6B46F2}" type="slidenum">
              <a:rPr lang="it-IT" smtClean="0"/>
              <a:pPr>
                <a:defRPr/>
              </a:pPr>
              <a:t>60</a:t>
            </a:fld>
            <a:endParaRPr lang="it-IT" dirty="0"/>
          </a:p>
        </p:txBody>
      </p:sp>
      <p:pic>
        <p:nvPicPr>
          <p:cNvPr id="6" name="Immagine 5" descr="A - DIAGRAMMA DI FLUSSO VALUTAZIONE R SLC.jpg"/>
          <p:cNvPicPr>
            <a:picLocks noChangeAspect="1"/>
          </p:cNvPicPr>
          <p:nvPr/>
        </p:nvPicPr>
        <p:blipFill>
          <a:blip r:embed="rId2" cstate="print">
            <a:biLevel thresh="50000"/>
            <a:lum bright="-20000" contrast="30000"/>
          </a:blip>
          <a:srcRect l="5443" t="8001" r="2473" b="8001"/>
          <a:stretch>
            <a:fillRect/>
          </a:stretch>
        </p:blipFill>
        <p:spPr>
          <a:xfrm>
            <a:off x="0" y="0"/>
            <a:ext cx="9144000" cy="6858000"/>
          </a:xfrm>
          <a:prstGeom prst="rect">
            <a:avLst/>
          </a:prstGeom>
        </p:spPr>
      </p:pic>
      <p:cxnSp>
        <p:nvCxnSpPr>
          <p:cNvPr id="7" name="Connettore 2 6"/>
          <p:cNvCxnSpPr/>
          <p:nvPr/>
        </p:nvCxnSpPr>
        <p:spPr>
          <a:xfrm>
            <a:off x="5652120" y="764704"/>
            <a:ext cx="864096" cy="0"/>
          </a:xfrm>
          <a:prstGeom prst="straightConnector1">
            <a:avLst/>
          </a:prstGeom>
          <a:ln w="41275">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flipV="1">
            <a:off x="8028384" y="1764432"/>
            <a:ext cx="892224" cy="8384"/>
          </a:xfrm>
          <a:prstGeom prst="straightConnector1">
            <a:avLst/>
          </a:prstGeom>
          <a:ln w="41275">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a:off x="2195736" y="3717032"/>
            <a:ext cx="648072" cy="0"/>
          </a:xfrm>
          <a:prstGeom prst="straightConnector1">
            <a:avLst/>
          </a:prstGeom>
          <a:ln w="41275">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 name="Connettore 2 14"/>
          <p:cNvCxnSpPr/>
          <p:nvPr/>
        </p:nvCxnSpPr>
        <p:spPr>
          <a:xfrm flipH="1" flipV="1">
            <a:off x="5076056" y="5364832"/>
            <a:ext cx="936104" cy="8384"/>
          </a:xfrm>
          <a:prstGeom prst="straightConnector1">
            <a:avLst/>
          </a:prstGeom>
          <a:ln w="41275">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9" name="CasellaDiTesto 18"/>
          <p:cNvSpPr txBox="1"/>
          <p:nvPr/>
        </p:nvSpPr>
        <p:spPr>
          <a:xfrm>
            <a:off x="107504" y="476672"/>
            <a:ext cx="2088232" cy="817245"/>
          </a:xfrm>
          <a:prstGeom prst="roundRect">
            <a:avLst/>
          </a:prstGeom>
          <a:noFill/>
          <a:ln>
            <a:solidFill>
              <a:srgbClr val="00B0F0"/>
            </a:solidFill>
          </a:ln>
        </p:spPr>
        <p:txBody>
          <a:bodyPr wrap="square" lIns="0" tIns="0" rIns="0" bIns="0" rtlCol="0">
            <a:spAutoFit/>
          </a:bodyPr>
          <a:lstStyle/>
          <a:p>
            <a:pPr algn="ctr"/>
            <a:r>
              <a:rPr lang="it-IT" sz="1200" b="1" dirty="0">
                <a:solidFill>
                  <a:srgbClr val="FF0000"/>
                </a:solidFill>
                <a:latin typeface="Comic Sans MS" pitchFamily="66" charset="0"/>
              </a:rPr>
              <a:t>1</a:t>
            </a:r>
          </a:p>
          <a:p>
            <a:pPr algn="ctr"/>
            <a:r>
              <a:rPr lang="it-IT" sz="1200" b="1" dirty="0">
                <a:solidFill>
                  <a:srgbClr val="00B0F0"/>
                </a:solidFill>
                <a:latin typeface="Comic Sans MS" pitchFamily="66" charset="0"/>
              </a:rPr>
              <a:t>DISAMINA PROCEDURA OPERATIVA RACCOMANDATA</a:t>
            </a:r>
          </a:p>
        </p:txBody>
      </p:sp>
      <p:sp>
        <p:nvSpPr>
          <p:cNvPr id="23" name="CasellaDiTesto 22"/>
          <p:cNvSpPr txBox="1"/>
          <p:nvPr/>
        </p:nvSpPr>
        <p:spPr>
          <a:xfrm>
            <a:off x="107504" y="2564904"/>
            <a:ext cx="2016224" cy="720079"/>
          </a:xfrm>
          <a:prstGeom prst="ellipse">
            <a:avLst/>
          </a:prstGeom>
          <a:noFill/>
          <a:ln w="25400">
            <a:solidFill>
              <a:srgbClr val="FF0000"/>
            </a:solidFill>
          </a:ln>
        </p:spPr>
        <p:txBody>
          <a:bodyPr wrap="square" lIns="0" tIns="0" rIns="0" bIns="0" rtlCol="0">
            <a:noAutofit/>
          </a:bodyPr>
          <a:lstStyle/>
          <a:p>
            <a:pPr algn="ctr"/>
            <a:r>
              <a:rPr lang="it-IT" sz="1200" b="1" dirty="0">
                <a:solidFill>
                  <a:srgbClr val="FF0000"/>
                </a:solidFill>
                <a:latin typeface="Comic Sans MS" pitchFamily="66" charset="0"/>
              </a:rPr>
              <a:t>FASI DELLA CONSULTAZIONE DEI RLS</a:t>
            </a:r>
          </a:p>
        </p:txBody>
      </p:sp>
      <p:sp>
        <p:nvSpPr>
          <p:cNvPr id="25" name="CasellaDiTesto 24"/>
          <p:cNvSpPr txBox="1"/>
          <p:nvPr/>
        </p:nvSpPr>
        <p:spPr>
          <a:xfrm>
            <a:off x="6804248" y="476672"/>
            <a:ext cx="2088232" cy="792088"/>
          </a:xfrm>
          <a:prstGeom prst="round2DiagRect">
            <a:avLst/>
          </a:prstGeom>
          <a:noFill/>
          <a:ln>
            <a:solidFill>
              <a:srgbClr val="00B0F0"/>
            </a:solidFill>
          </a:ln>
        </p:spPr>
        <p:txBody>
          <a:bodyPr wrap="square" lIns="0" tIns="0" rIns="0" bIns="0" rtlCol="0">
            <a:noAutofit/>
          </a:bodyPr>
          <a:lstStyle/>
          <a:p>
            <a:pPr algn="ctr"/>
            <a:r>
              <a:rPr lang="it-IT" sz="1200" b="1" dirty="0">
                <a:solidFill>
                  <a:srgbClr val="FF0000"/>
                </a:solidFill>
                <a:latin typeface="Comic Sans MS" pitchFamily="66" charset="0"/>
              </a:rPr>
              <a:t>2</a:t>
            </a:r>
          </a:p>
          <a:p>
            <a:pPr algn="ctr"/>
            <a:r>
              <a:rPr lang="it-IT" sz="1200" b="1" dirty="0">
                <a:solidFill>
                  <a:srgbClr val="00B0F0"/>
                </a:solidFill>
                <a:latin typeface="Comic Sans MS" pitchFamily="66" charset="0"/>
              </a:rPr>
              <a:t>INDIVIDUAZIONE PARTIZIONI E GRUPPI OMOGENEI</a:t>
            </a:r>
          </a:p>
        </p:txBody>
      </p:sp>
      <p:sp>
        <p:nvSpPr>
          <p:cNvPr id="26" name="CasellaDiTesto 25"/>
          <p:cNvSpPr txBox="1"/>
          <p:nvPr/>
        </p:nvSpPr>
        <p:spPr>
          <a:xfrm>
            <a:off x="6012160" y="476672"/>
            <a:ext cx="432048" cy="307777"/>
          </a:xfrm>
          <a:prstGeom prst="rect">
            <a:avLst/>
          </a:prstGeom>
          <a:noFill/>
        </p:spPr>
        <p:txBody>
          <a:bodyPr wrap="square" rtlCol="0">
            <a:spAutoFit/>
          </a:bodyPr>
          <a:lstStyle/>
          <a:p>
            <a:r>
              <a:rPr lang="it-IT" sz="1400" b="1" dirty="0">
                <a:solidFill>
                  <a:srgbClr val="FF0000"/>
                </a:solidFill>
              </a:rPr>
              <a:t>3</a:t>
            </a:r>
          </a:p>
        </p:txBody>
      </p:sp>
      <p:sp>
        <p:nvSpPr>
          <p:cNvPr id="27" name="CasellaDiTesto 26"/>
          <p:cNvSpPr txBox="1"/>
          <p:nvPr/>
        </p:nvSpPr>
        <p:spPr>
          <a:xfrm>
            <a:off x="8316416" y="1484784"/>
            <a:ext cx="432048" cy="307777"/>
          </a:xfrm>
          <a:prstGeom prst="rect">
            <a:avLst/>
          </a:prstGeom>
          <a:noFill/>
        </p:spPr>
        <p:txBody>
          <a:bodyPr wrap="square" rtlCol="0">
            <a:spAutoFit/>
          </a:bodyPr>
          <a:lstStyle/>
          <a:p>
            <a:pPr algn="ctr"/>
            <a:r>
              <a:rPr lang="it-IT" sz="1400" b="1" dirty="0">
                <a:solidFill>
                  <a:srgbClr val="FF0000"/>
                </a:solidFill>
              </a:rPr>
              <a:t>4</a:t>
            </a:r>
          </a:p>
        </p:txBody>
      </p:sp>
      <p:sp>
        <p:nvSpPr>
          <p:cNvPr id="28" name="CasellaDiTesto 27"/>
          <p:cNvSpPr txBox="1"/>
          <p:nvPr/>
        </p:nvSpPr>
        <p:spPr>
          <a:xfrm>
            <a:off x="2267744" y="3356992"/>
            <a:ext cx="432048" cy="307777"/>
          </a:xfrm>
          <a:prstGeom prst="rect">
            <a:avLst/>
          </a:prstGeom>
          <a:noFill/>
        </p:spPr>
        <p:txBody>
          <a:bodyPr wrap="square" rtlCol="0">
            <a:spAutoFit/>
          </a:bodyPr>
          <a:lstStyle/>
          <a:p>
            <a:pPr algn="ctr"/>
            <a:r>
              <a:rPr lang="it-IT" sz="1400" b="1" dirty="0">
                <a:solidFill>
                  <a:srgbClr val="FF0000"/>
                </a:solidFill>
              </a:rPr>
              <a:t>5</a:t>
            </a:r>
          </a:p>
        </p:txBody>
      </p:sp>
      <p:sp>
        <p:nvSpPr>
          <p:cNvPr id="29" name="CasellaDiTesto 28"/>
          <p:cNvSpPr txBox="1"/>
          <p:nvPr/>
        </p:nvSpPr>
        <p:spPr>
          <a:xfrm>
            <a:off x="5292080" y="5085184"/>
            <a:ext cx="432048" cy="307777"/>
          </a:xfrm>
          <a:prstGeom prst="rect">
            <a:avLst/>
          </a:prstGeom>
          <a:noFill/>
        </p:spPr>
        <p:txBody>
          <a:bodyPr wrap="square" rtlCol="0">
            <a:spAutoFit/>
          </a:bodyPr>
          <a:lstStyle/>
          <a:p>
            <a:pPr algn="ctr"/>
            <a:r>
              <a:rPr lang="it-IT" sz="1400" b="1" dirty="0">
                <a:solidFill>
                  <a:srgbClr val="FF0000"/>
                </a:solidFill>
              </a:rPr>
              <a:t>6</a:t>
            </a:r>
          </a:p>
        </p:txBody>
      </p:sp>
    </p:spTree>
    <p:extLst>
      <p:ext uri="{BB962C8B-B14F-4D97-AF65-F5344CB8AC3E}">
        <p14:creationId xmlns:p14="http://schemas.microsoft.com/office/powerpoint/2010/main" val="35271896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35812"/>
            <a:ext cx="8229600" cy="1143000"/>
          </a:xfrm>
        </p:spPr>
        <p:txBody>
          <a:bodyPr>
            <a:noAutofit/>
          </a:bodyPr>
          <a:lstStyle/>
          <a:p>
            <a:r>
              <a:rPr lang="it-IT" sz="3600" b="1" dirty="0"/>
              <a:t>Valutazione dello stress lavoro correlato in ambito AD</a:t>
            </a:r>
            <a:endParaRPr lang="it-IT" sz="3600" dirty="0"/>
          </a:p>
        </p:txBody>
      </p:sp>
      <p:sp>
        <p:nvSpPr>
          <p:cNvPr id="3" name="Segnaposto contenuto 2"/>
          <p:cNvSpPr>
            <a:spLocks noGrp="1"/>
          </p:cNvSpPr>
          <p:nvPr>
            <p:ph idx="1"/>
          </p:nvPr>
        </p:nvSpPr>
        <p:spPr>
          <a:xfrm>
            <a:off x="0" y="1268760"/>
            <a:ext cx="9036496" cy="5589240"/>
          </a:xfrm>
        </p:spPr>
        <p:txBody>
          <a:bodyPr>
            <a:normAutofit fontScale="40000" lnSpcReduction="20000"/>
          </a:bodyPr>
          <a:lstStyle/>
          <a:p>
            <a:pPr marL="0" indent="0">
              <a:buNone/>
            </a:pPr>
            <a:r>
              <a:rPr lang="it-IT" dirty="0"/>
              <a:t>“</a:t>
            </a:r>
            <a:r>
              <a:rPr lang="it-IT" sz="4500" dirty="0"/>
              <a:t>Le modalità di valutazione sono riportate all’articolo 255 del D.P.R. 15 marzo 2010, n. 90, dal titolo: “</a:t>
            </a:r>
            <a:r>
              <a:rPr lang="it-IT" sz="4500" i="1" dirty="0"/>
              <a:t>Valutazione dei rischi</a:t>
            </a:r>
            <a:r>
              <a:rPr lang="it-IT" sz="4500" dirty="0"/>
              <a:t>”.</a:t>
            </a:r>
          </a:p>
          <a:p>
            <a:pPr marL="0" indent="0">
              <a:buNone/>
            </a:pPr>
            <a:r>
              <a:rPr lang="it-IT" sz="4500" dirty="0"/>
              <a:t>In particolare il comma 3 recita: “</a:t>
            </a:r>
            <a:r>
              <a:rPr lang="it-IT" sz="4500" i="1" dirty="0"/>
              <a:t>Nell’ambito dell’Amministrazione della difesa, tenuto conto che le vigenti disposizioni in materia di organizzazione del lavoro, rapporti gerarchici, relazioni con i superiori e doveri propri di quest’ultimi, di cui, fra gli altri, al libro IV del codice, titolo VIII e al libro IV del regolamento, titolo VIII, </a:t>
            </a:r>
            <a:r>
              <a:rPr lang="it-IT" sz="4500" i="1" dirty="0">
                <a:solidFill>
                  <a:srgbClr val="FFFF00"/>
                </a:solidFill>
              </a:rPr>
              <a:t>sono già preordinate anche alla prevenzione dei rischi psicosociali e dei loro possibili effetti sulla salute negli ambienti di lavoro militari,</a:t>
            </a:r>
            <a:r>
              <a:rPr lang="it-IT" sz="4500" i="1" dirty="0"/>
              <a:t> la valutazione dei rischi collegati allo stress lavoro-correlato, di cui all’articolo 28, comma 1, del decreto legislativo n. 81 del 2008, al fine di adottare le conseguenti misure di prevenzione e sorveglianza sanitaria, è effettuata dal datore di lavoro se ne è segnalata la necessità dai competenti servizi sanitari delle Forze armate a seguito delle attività espletate in applicazione delle vigenti disposizioni in materia di idoneità fisica, psichica e attitudinale al servizio per il personale militare e civile della difesa</a:t>
            </a:r>
            <a:r>
              <a:rPr lang="it-IT" sz="4500" dirty="0"/>
              <a:t>”.</a:t>
            </a:r>
          </a:p>
          <a:p>
            <a:endParaRPr lang="it-IT" sz="4500" dirty="0"/>
          </a:p>
          <a:p>
            <a:pPr marL="0" indent="0">
              <a:buNone/>
            </a:pPr>
            <a:r>
              <a:rPr lang="it-IT" sz="4500" dirty="0"/>
              <a:t>Il suddetto citato normativo, ponendo straordinariamente a carico dei competenti Servizi Sanitari delle FF.AA. e non dei datori di lavoro/Comandanti l’obbligo della segnalazione della necessità o meno della valutazione del rischio stress lavoro-correlato, risulta difforme con i contenuti del D. </a:t>
            </a:r>
            <a:r>
              <a:rPr lang="it-IT" sz="4500" dirty="0" err="1"/>
              <a:t>Lgs</a:t>
            </a:r>
            <a:r>
              <a:rPr lang="it-IT" sz="4500" dirty="0"/>
              <a:t>. n. 81/2008 (dove la valutazione viene posta a carico esclusivamente del datore di lavoro) e soprattutto con le indicazioni fornite dalla Commissione Consultiva permanente per la salute e sicurezza sul lavoro, istituita presso il </a:t>
            </a:r>
            <a:r>
              <a:rPr lang="it-IT" sz="4500" dirty="0" err="1"/>
              <a:t>Ministerodel</a:t>
            </a:r>
            <a:r>
              <a:rPr lang="it-IT" sz="4500" dirty="0"/>
              <a:t> lavoro e delle politiche sociali (Circolare applicativa n. </a:t>
            </a:r>
            <a:r>
              <a:rPr lang="it-IT" sz="4500" dirty="0" err="1"/>
              <a:t>prot</a:t>
            </a:r>
            <a:r>
              <a:rPr lang="it-IT" sz="4500" dirty="0"/>
              <a:t>. 15/SEGR/0023692 del 18/11/2010).</a:t>
            </a:r>
          </a:p>
        </p:txBody>
      </p:sp>
    </p:spTree>
    <p:extLst>
      <p:ext uri="{BB962C8B-B14F-4D97-AF65-F5344CB8AC3E}">
        <p14:creationId xmlns:p14="http://schemas.microsoft.com/office/powerpoint/2010/main" val="5341528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3140968"/>
            <a:ext cx="8229600" cy="1143000"/>
          </a:xfrm>
        </p:spPr>
        <p:txBody>
          <a:bodyPr>
            <a:normAutofit fontScale="90000"/>
          </a:bodyPr>
          <a:lstStyle/>
          <a:p>
            <a:pPr algn="l"/>
            <a:r>
              <a:rPr lang="it-IT" sz="3100" dirty="0">
                <a:solidFill>
                  <a:srgbClr val="FFFF00"/>
                </a:solidFill>
              </a:rPr>
              <a:t>Attualmente…</a:t>
            </a:r>
            <a:br>
              <a:rPr lang="it-IT" sz="3100" dirty="0">
                <a:solidFill>
                  <a:srgbClr val="FFFF00"/>
                </a:solidFill>
              </a:rPr>
            </a:br>
            <a:br>
              <a:rPr lang="it-IT" sz="3100" dirty="0"/>
            </a:br>
            <a:r>
              <a:rPr lang="it-IT" sz="3100" dirty="0"/>
              <a:t>- la valutazione è in atto;</a:t>
            </a:r>
            <a:br>
              <a:rPr lang="it-IT" sz="3100" dirty="0"/>
            </a:br>
            <a:br>
              <a:rPr lang="it-IT" sz="3100" dirty="0"/>
            </a:br>
            <a:r>
              <a:rPr lang="it-IT" sz="3100" dirty="0"/>
              <a:t>- non è stata attivata una ricognizione dell’attività sul territorio;</a:t>
            </a:r>
            <a:br>
              <a:rPr lang="it-IT" sz="3100" dirty="0"/>
            </a:br>
            <a:br>
              <a:rPr lang="it-IT" sz="3100" dirty="0"/>
            </a:br>
            <a:r>
              <a:rPr lang="it-IT" sz="3100" dirty="0"/>
              <a:t>- pervengono segnalazioni non uniformi circa le difficoltà di compilazione del modello;</a:t>
            </a:r>
            <a:br>
              <a:rPr lang="it-IT" sz="3100" dirty="0"/>
            </a:br>
            <a:br>
              <a:rPr lang="it-IT" sz="3100" dirty="0"/>
            </a:br>
            <a:r>
              <a:rPr lang="it-IT" sz="3100" dirty="0"/>
              <a:t>- il modello generale, mutuato dalle linee guida INAIL, sembra essere entrato in un fase critica in tutti i settori lavorativi </a:t>
            </a:r>
            <a:br>
              <a:rPr lang="it-IT" sz="3100" dirty="0"/>
            </a:br>
            <a:br>
              <a:rPr lang="it-IT" sz="3100" dirty="0"/>
            </a:br>
            <a:endParaRPr lang="it-IT" dirty="0"/>
          </a:p>
        </p:txBody>
      </p:sp>
    </p:spTree>
    <p:extLst>
      <p:ext uri="{BB962C8B-B14F-4D97-AF65-F5344CB8AC3E}">
        <p14:creationId xmlns:p14="http://schemas.microsoft.com/office/powerpoint/2010/main" val="38327829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55576" y="260649"/>
            <a:ext cx="7772400" cy="1080120"/>
          </a:xfrm>
        </p:spPr>
        <p:txBody>
          <a:bodyPr/>
          <a:lstStyle/>
          <a:p>
            <a:r>
              <a:rPr lang="it-IT" dirty="0">
                <a:solidFill>
                  <a:srgbClr val="FFFF00"/>
                </a:solidFill>
              </a:rPr>
              <a:t>Conclusioni</a:t>
            </a:r>
          </a:p>
        </p:txBody>
      </p:sp>
      <p:sp>
        <p:nvSpPr>
          <p:cNvPr id="3" name="Sottotitolo 2"/>
          <p:cNvSpPr>
            <a:spLocks noGrp="1"/>
          </p:cNvSpPr>
          <p:nvPr>
            <p:ph type="subTitle" idx="1"/>
          </p:nvPr>
        </p:nvSpPr>
        <p:spPr>
          <a:xfrm>
            <a:off x="467544" y="1484784"/>
            <a:ext cx="7929618" cy="4896544"/>
          </a:xfrm>
        </p:spPr>
        <p:txBody>
          <a:bodyPr>
            <a:normAutofit fontScale="92500" lnSpcReduction="10000"/>
          </a:bodyPr>
          <a:lstStyle/>
          <a:p>
            <a:pPr algn="l">
              <a:buFont typeface="Arial" pitchFamily="34" charset="0"/>
              <a:buChar char="•"/>
            </a:pPr>
            <a:r>
              <a:rPr lang="it-IT" dirty="0"/>
              <a:t> Opportunità di conoscenza</a:t>
            </a:r>
          </a:p>
          <a:p>
            <a:pPr algn="l">
              <a:buFont typeface="Arial" pitchFamily="34" charset="0"/>
              <a:buChar char="•"/>
            </a:pPr>
            <a:r>
              <a:rPr lang="it-IT" dirty="0"/>
              <a:t> Confronto tra diverse realtà (operative, geografiche)</a:t>
            </a:r>
          </a:p>
          <a:p>
            <a:pPr algn="l">
              <a:buFont typeface="Arial" pitchFamily="34" charset="0"/>
              <a:buChar char="•"/>
            </a:pPr>
            <a:r>
              <a:rPr lang="it-IT" dirty="0"/>
              <a:t> Valutazione dei risultati</a:t>
            </a:r>
          </a:p>
          <a:p>
            <a:pPr algn="l">
              <a:buFont typeface="Arial" pitchFamily="34" charset="0"/>
              <a:buChar char="•"/>
            </a:pPr>
            <a:r>
              <a:rPr lang="it-IT" dirty="0"/>
              <a:t> Aggiustamenti procedurali</a:t>
            </a:r>
          </a:p>
          <a:p>
            <a:pPr algn="l">
              <a:buFont typeface="Arial" pitchFamily="34" charset="0"/>
              <a:buChar char="•"/>
            </a:pPr>
            <a:r>
              <a:rPr lang="it-IT" dirty="0"/>
              <a:t> Interventi migliorativi di carattere generale e locale</a:t>
            </a:r>
          </a:p>
          <a:p>
            <a:pPr algn="l">
              <a:buFont typeface="Arial" pitchFamily="34" charset="0"/>
              <a:buChar char="•"/>
            </a:pPr>
            <a:r>
              <a:rPr lang="it-IT" dirty="0"/>
              <a:t> Implementazione con strumenti che consentano un rilievo diretto sul personale ed un approccio multidimensionale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Conclusioni</a:t>
            </a:r>
          </a:p>
        </p:txBody>
      </p:sp>
      <p:sp>
        <p:nvSpPr>
          <p:cNvPr id="3" name="Segnaposto contenuto 2"/>
          <p:cNvSpPr>
            <a:spLocks noGrp="1"/>
          </p:cNvSpPr>
          <p:nvPr>
            <p:ph idx="1"/>
          </p:nvPr>
        </p:nvSpPr>
        <p:spPr>
          <a:xfrm>
            <a:off x="457200" y="1417638"/>
            <a:ext cx="8229600" cy="5107706"/>
          </a:xfrm>
        </p:spPr>
        <p:txBody>
          <a:bodyPr>
            <a:normAutofit fontScale="85000" lnSpcReduction="10000"/>
          </a:bodyPr>
          <a:lstStyle/>
          <a:p>
            <a:pPr>
              <a:lnSpc>
                <a:spcPct val="120000"/>
              </a:lnSpc>
            </a:pPr>
            <a:r>
              <a:rPr lang="it-IT" dirty="0"/>
              <a:t>Senza dubbio, le linee guida dell’INAIL potrebbero rappresentare un affidabile ausilio pratico-operativo, ma non si deve dimenticare che il rischio da SLC, per la sua natura, non richiede uno strumento di valutazione “meccanicistico”, ma “l’applicazione di metodi condivisi di approccio al problema”, puntando ad una “valutazione del rischio specifico attraverso strumenti differenti, articolati fra loro” ed a una “gestione degli interventi correttivi con il concorso di tutti gli attori del sistema di prevenzione e protezione interna”.</a:t>
            </a:r>
          </a:p>
        </p:txBody>
      </p:sp>
    </p:spTree>
    <p:extLst>
      <p:ext uri="{BB962C8B-B14F-4D97-AF65-F5344CB8AC3E}">
        <p14:creationId xmlns:p14="http://schemas.microsoft.com/office/powerpoint/2010/main" val="13490347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Conclusioni</a:t>
            </a:r>
          </a:p>
        </p:txBody>
      </p:sp>
      <p:sp>
        <p:nvSpPr>
          <p:cNvPr id="3" name="Segnaposto contenuto 2"/>
          <p:cNvSpPr>
            <a:spLocks noGrp="1"/>
          </p:cNvSpPr>
          <p:nvPr>
            <p:ph idx="1"/>
          </p:nvPr>
        </p:nvSpPr>
        <p:spPr/>
        <p:txBody>
          <a:bodyPr/>
          <a:lstStyle/>
          <a:p>
            <a:r>
              <a:rPr lang="it-IT" dirty="0"/>
              <a:t>“Conoscendo meglio il malessere presente si può progettare e realizzare meglio il benessere futuro”.</a:t>
            </a:r>
          </a:p>
        </p:txBody>
      </p:sp>
    </p:spTree>
    <p:extLst>
      <p:ext uri="{BB962C8B-B14F-4D97-AF65-F5344CB8AC3E}">
        <p14:creationId xmlns:p14="http://schemas.microsoft.com/office/powerpoint/2010/main" val="2168959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692696"/>
            <a:ext cx="8229600" cy="1143000"/>
          </a:xfrm>
        </p:spPr>
        <p:txBody>
          <a:bodyPr>
            <a:normAutofit/>
          </a:bodyPr>
          <a:lstStyle/>
          <a:p>
            <a:r>
              <a:rPr lang="it-IT" sz="6000" dirty="0">
                <a:latin typeface="Andalus" pitchFamily="18" charset="-78"/>
                <a:cs typeface="Andalus" pitchFamily="18" charset="-78"/>
              </a:rPr>
              <a:t>Arrivederci e grazie</a:t>
            </a:r>
          </a:p>
        </p:txBody>
      </p:sp>
      <p:pic>
        <p:nvPicPr>
          <p:cNvPr id="4" name="Picture 4" descr="stemma2"/>
          <p:cNvPicPr>
            <a:picLocks noGrp="1" noChangeAspect="1" noChangeArrowheads="1"/>
          </p:cNvPicPr>
          <p:nvPr>
            <p:ph idx="1"/>
          </p:nvPr>
        </p:nvPicPr>
        <p:blipFill>
          <a:blip r:embed="rId2" cstate="print"/>
          <a:srcRect/>
          <a:stretch>
            <a:fillRect/>
          </a:stretch>
        </p:blipFill>
        <p:spPr bwMode="auto">
          <a:xfrm>
            <a:off x="2555776" y="2060848"/>
            <a:ext cx="3924000" cy="3924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600" b="1" dirty="0">
                <a:solidFill>
                  <a:srgbClr val="FFFF00"/>
                </a:solidFill>
              </a:rPr>
              <a:t>Misure di carattere generale</a:t>
            </a:r>
          </a:p>
        </p:txBody>
      </p:sp>
      <p:sp>
        <p:nvSpPr>
          <p:cNvPr id="3" name="Segnaposto contenuto 2"/>
          <p:cNvSpPr>
            <a:spLocks noGrp="1"/>
          </p:cNvSpPr>
          <p:nvPr>
            <p:ph idx="1"/>
          </p:nvPr>
        </p:nvSpPr>
        <p:spPr/>
        <p:txBody>
          <a:bodyPr>
            <a:normAutofit fontScale="92500"/>
          </a:bodyPr>
          <a:lstStyle/>
          <a:p>
            <a:r>
              <a:rPr lang="it-IT" dirty="0"/>
              <a:t>Selezione del personale</a:t>
            </a:r>
          </a:p>
          <a:p>
            <a:r>
              <a:rPr lang="it-IT" dirty="0"/>
              <a:t>Disponibilità di consultazione di figure professionali istituzionali (medico, psicologo)</a:t>
            </a:r>
          </a:p>
          <a:p>
            <a:r>
              <a:rPr lang="it-IT" dirty="0"/>
              <a:t>Pari</a:t>
            </a:r>
          </a:p>
          <a:p>
            <a:r>
              <a:rPr lang="it-IT" dirty="0"/>
              <a:t>Formazione e addestramento</a:t>
            </a:r>
          </a:p>
          <a:p>
            <a:r>
              <a:rPr lang="it-IT" dirty="0"/>
              <a:t>Sorveglianza</a:t>
            </a:r>
          </a:p>
          <a:p>
            <a:r>
              <a:rPr lang="it-IT" dirty="0">
                <a:solidFill>
                  <a:srgbClr val="00B050"/>
                </a:solidFill>
              </a:rPr>
              <a:t>Attività di squadra</a:t>
            </a:r>
          </a:p>
          <a:p>
            <a:r>
              <a:rPr lang="it-IT" dirty="0">
                <a:solidFill>
                  <a:srgbClr val="00B050"/>
                </a:solidFill>
              </a:rPr>
              <a:t>Organizzazioni sindacali</a:t>
            </a:r>
          </a:p>
          <a:p>
            <a:endParaRPr lang="it-IT" dirty="0"/>
          </a:p>
          <a:p>
            <a:endParaRPr lang="it-IT"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b="1" dirty="0">
                <a:solidFill>
                  <a:srgbClr val="FFFF00"/>
                </a:solidFill>
              </a:rPr>
              <a:t>STRESS LAVORO CORRELATO:  RIFERIMENTI GIURIDICI</a:t>
            </a:r>
            <a:endParaRPr lang="it-IT" sz="3200" dirty="0">
              <a:solidFill>
                <a:srgbClr val="FFFF00"/>
              </a:solidFill>
            </a:endParaRPr>
          </a:p>
        </p:txBody>
      </p:sp>
      <p:sp>
        <p:nvSpPr>
          <p:cNvPr id="3" name="Segnaposto contenuto 2"/>
          <p:cNvSpPr>
            <a:spLocks noGrp="1"/>
          </p:cNvSpPr>
          <p:nvPr>
            <p:ph idx="1"/>
          </p:nvPr>
        </p:nvSpPr>
        <p:spPr>
          <a:xfrm>
            <a:off x="457200" y="2060848"/>
            <a:ext cx="8229600" cy="4525963"/>
          </a:xfrm>
        </p:spPr>
        <p:txBody>
          <a:bodyPr>
            <a:normAutofit/>
          </a:bodyPr>
          <a:lstStyle/>
          <a:p>
            <a:r>
              <a:rPr lang="it-IT" sz="3300" dirty="0"/>
              <a:t>ART. 28 </a:t>
            </a:r>
            <a:r>
              <a:rPr lang="it-IT" sz="3300" dirty="0" err="1"/>
              <a:t>D.Lgs</a:t>
            </a:r>
            <a:r>
              <a:rPr lang="it-IT" sz="3300" dirty="0"/>
              <a:t> 81/2008: ha introdotto nell’ambito dell’obbligo generale per il datore di lavoro di </a:t>
            </a:r>
            <a:r>
              <a:rPr lang="it-IT" sz="3300" dirty="0">
                <a:solidFill>
                  <a:srgbClr val="FFFF00"/>
                </a:solidFill>
              </a:rPr>
              <a:t>valutare</a:t>
            </a:r>
            <a:r>
              <a:rPr lang="it-IT" sz="3300" dirty="0"/>
              <a:t> i rischi per la salute e sicurezza dei lavoratori, anche quello di effettuare tale procedura per quelli collegati allo </a:t>
            </a:r>
            <a:r>
              <a:rPr lang="it-IT" sz="3300" u="sng" spc="300" dirty="0">
                <a:solidFill>
                  <a:srgbClr val="FFFF00"/>
                </a:solidFill>
                <a:effectLst>
                  <a:outerShdw blurRad="38100" dist="38100" dir="2700000" algn="tl">
                    <a:srgbClr val="000000">
                      <a:alpha val="43137"/>
                    </a:srgbClr>
                  </a:outerShdw>
                </a:effectLst>
              </a:rPr>
              <a:t>stress lavoro-correlato</a:t>
            </a:r>
            <a:r>
              <a:rPr lang="it-IT" sz="3300" u="sng" dirty="0">
                <a:solidFill>
                  <a:srgbClr val="FFFF00"/>
                </a:solidFill>
                <a:effectLst>
                  <a:outerShdw blurRad="38100" dist="38100" dir="2700000" algn="tl">
                    <a:srgbClr val="000000">
                      <a:alpha val="43137"/>
                    </a:srgbClr>
                  </a:outerShdw>
                </a:effectLst>
              </a:rPr>
              <a:t>.</a:t>
            </a:r>
          </a:p>
          <a:p>
            <a:endParaRPr lang="it-IT"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ellesic.altervista.org/news_files/stress_1.png"/>
          <p:cNvPicPr>
            <a:picLocks noChangeAspect="1" noChangeArrowheads="1"/>
          </p:cNvPicPr>
          <p:nvPr/>
        </p:nvPicPr>
        <p:blipFill>
          <a:blip r:embed="rId2" cstate="print"/>
          <a:srcRect/>
          <a:stretch>
            <a:fillRect/>
          </a:stretch>
        </p:blipFill>
        <p:spPr bwMode="auto">
          <a:xfrm>
            <a:off x="755576" y="836712"/>
            <a:ext cx="7848872" cy="5616624"/>
          </a:xfrm>
          <a:prstGeom prst="rect">
            <a:avLst/>
          </a:prstGeom>
          <a:noFill/>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TotalTime>
  <Words>4262</Words>
  <Application>Microsoft Office PowerPoint</Application>
  <PresentationFormat>Presentazione su schermo (4:3)</PresentationFormat>
  <Paragraphs>274</Paragraphs>
  <Slides>66</Slides>
  <Notes>17</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66</vt:i4>
      </vt:variant>
    </vt:vector>
  </HeadingPairs>
  <TitlesOfParts>
    <vt:vector size="74" baseType="lpstr">
      <vt:lpstr>Andalus</vt:lpstr>
      <vt:lpstr>Arial</vt:lpstr>
      <vt:lpstr>Calibri</vt:lpstr>
      <vt:lpstr>Cambria</vt:lpstr>
      <vt:lpstr>Comic Sans MS</vt:lpstr>
      <vt:lpstr>Symbol</vt:lpstr>
      <vt:lpstr>Wingdings</vt:lpstr>
      <vt:lpstr>Tema di Office</vt:lpstr>
      <vt:lpstr>La valutazione dello STRESS LAVORO-CORRELATO NELla polizia di stato  </vt:lpstr>
      <vt:lpstr>Presentazione standard di PowerPoint</vt:lpstr>
      <vt:lpstr>Lo stress nel personale delle forze di polizia</vt:lpstr>
      <vt:lpstr>Lo stress nel personale delle forze di polizia</vt:lpstr>
      <vt:lpstr>Lo stress nel personale delle forze di polizia</vt:lpstr>
      <vt:lpstr>Lo stress nel personale delle forze di polizia</vt:lpstr>
      <vt:lpstr>Misure di carattere generale</vt:lpstr>
      <vt:lpstr>STRESS LAVORO CORRELATO:  RIFERIMENTI GIURIDICI</vt:lpstr>
      <vt:lpstr>Presentazione standard di PowerPoint</vt:lpstr>
      <vt:lpstr>DEFINIZIONE NORMATIVA (Secondo l’Accordo Quadro Europeo del 8/10/2004 a cui  fa espresso riferimento la normativa italiana)</vt:lpstr>
      <vt:lpstr>DEFINIZIONE NORMATIVA (Secondo l’Accordo Quadro Europeo dell’8/10/2004 a cui  fa espresso riferimento la normativa italiana)</vt:lpstr>
      <vt:lpstr>STRESS LAVORO-CORRELATO: COME INDIVIDUARLO</vt:lpstr>
      <vt:lpstr>STRESS LAVORO-CORRELATO: COME INDIVIDUARLO</vt:lpstr>
      <vt:lpstr>STRESS LAVORO-CORRELATO:  OBBLIGHI DEL DATORE DI LAVORO SUCCESSIVI ALLA VALUTAZIONE DEL RISCHIO</vt:lpstr>
      <vt:lpstr>PROBLEMA PRINCIPALE DA AFFRONTARE:  COME EFFETTUARE CONCRETAMENTE  LA VALUTAZIONE DELLO STRESS LAVORO-CORRELATO </vt:lpstr>
      <vt:lpstr>RIFERIMENTI SCIENTIFICI E NORMATIVI A CUI SI È ISPIRATO IL GRUPPO DI STUDIO</vt:lpstr>
      <vt:lpstr>STRESS LAVORO-CORRELATO:  LE TRE MACRO-AREE DA ANALIZZARE PER REDIGERE  IL DOCUMENTO DI VALUTAZIONE DEL RISCHIO (secondo le indicazioni della Commissione Consultiva permanente presso il Ministero del Lavoro) </vt:lpstr>
      <vt:lpstr>STRESS LAVORO-CORRELATO:  LA VALUTAZIONE PRELIMINARE E LA VALUTAZIONE APPROFONDITA (secondo le indicazioni della Commissione Consultiva permanente presso il Ministero del Lavoro)</vt:lpstr>
      <vt:lpstr>STRESS LAVORO-CORRELATO:  LE CONSEGUENZE DELLA VALUTAZIONE PRELIMINARE (secondo le indicazioni della Commissione Consultiva permanente presso il Ministero del Lavoro) </vt:lpstr>
      <vt:lpstr>STRESS LAVORO-CORRELATO:  LA VALUTAZIONE APPROFONDITA (secondo le indicazioni della Commissione Consultiva permanente presso il Ministero del Lavoro) </vt:lpstr>
      <vt:lpstr> L’ATTIVITÀ DEL “GRUPPO DI LAVORO PER LA VALUTAZIONE  DEL RISCHIO STRESS LAVORO-CORRELATO”: PRIMA FASE   </vt:lpstr>
      <vt:lpstr> L’ATTIVITÀ DEL “GRUPPO DI LAVORO PER LA VALUTAZIONE  DEL RISCHIO STRESS LAVORO-CORRELATO”: PRIMA FASE   </vt:lpstr>
      <vt:lpstr>LA SOLUZIONE INDIVIDUATA PER CONTEMPERARE UNIFORMITÀ E FLESSIBILITÀ  DELLO STRUMENTO DI VALUTAZIONE   </vt:lpstr>
      <vt:lpstr>LA SOLUZIONE INDIVIDUATA PER AFFRONTARE LA PROBLEMATICITÀ STRUTTURALE DELLE AREE “CONTESTO DEL LAVORO”  E “CONTENUTO DEL LAVORO”   </vt:lpstr>
      <vt:lpstr>LA SOLUZIONE INDIVIDUATA PER AFFRONTARE LA PROBLEMATICITÀ STRUTTURALE DELLE AREE “CONTESTO DEL LAVORO”  E “CONTENUTO DEL LAVORO”   </vt:lpstr>
      <vt:lpstr>L’ITER DEL MODELLO VALUTATIVO</vt:lpstr>
      <vt:lpstr>L’ATTIVITÀ DEL “GRUPPO DI LAVORO PER LA VALUTAZIONE  DEL RISCHIO STRESS LAVORO-CORRELATO”: SECONDA FASE.    IL TAVOLO DI CONFRONTO CON LE RAPPRESENTANZE SINDACALI   </vt:lpstr>
      <vt:lpstr>Presentazione standard di PowerPoint</vt:lpstr>
      <vt:lpstr> LA STRUTTURA GENERALE DELLO STRUMENTO DI VALUTAZIONE   </vt:lpstr>
      <vt:lpstr>Presentazione standard di PowerPoint</vt:lpstr>
      <vt:lpstr> LA STRUTTURA GENERALE DELLO STRUMENTO DI VALUTAZIONE   </vt:lpstr>
      <vt:lpstr>Presentazione standard di PowerPoint</vt:lpstr>
      <vt:lpstr>Presentazione standard di PowerPoint</vt:lpstr>
      <vt:lpstr>  LA STRUTTURA GENERALE DELLO STRUMENTO DI VALUTAZIONE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L’ITER DEL MODELLO VALUTATIVO</vt:lpstr>
      <vt:lpstr> L’ATTIVITÀ DEL “GRUPPO DI LAVORO PER LA VALUTAZIONE  DEL RISCHIO STRESS LAVORO-CORRELATO”: TERZA FASE,  LA SPERIMENTAZIONE DELLO STRUMENTO DI VALUTAZIONE   </vt:lpstr>
      <vt:lpstr> L’ATTIVITÀ DEL “GRUPPO DI LAVORO PER LA VALUTAZIONE  DEL RISCHIO STRESS LAVORO-CORRELATO”: TERZA FASE,  LA SPERIMENTAZIONE DELLO STRUMENTO DI VALUTAZIONE   </vt:lpstr>
      <vt:lpstr> L’ATTIVITÀ DEL “GRUPPO DI LAVORO PER LA VALUTAZIONE  DEL RISCHIO STRESS LAVORO-CORRELATO”: TERZA FASE,  LA SPERIMENTAZIONE DELLO STRUMENTO DI VALUTAZIONE   </vt:lpstr>
      <vt:lpstr> I RISULTATI DELLA SPERIMENTAZIONE    </vt:lpstr>
      <vt:lpstr> I RISULTATI DELLA SPERIMENTAZIONE    </vt:lpstr>
      <vt:lpstr> I RISULTATI DELLA SPERIMENTAZIONE    </vt:lpstr>
      <vt:lpstr>L’ITER DEL MODELLO VALUTATIVO</vt:lpstr>
      <vt:lpstr> ALGORITMO PER IL DATORE DI LAVORO “POLIZIA DI STATO” </vt:lpstr>
      <vt:lpstr> ALGORITMO PER IL DATORE DI LAVORO “POLIZIA DI STATO” COME REALIZZARE LA VALUTAZIONE APPROFONDITA </vt:lpstr>
      <vt:lpstr>L’ITER DEL MODELLO VALUTATIVO</vt:lpstr>
      <vt:lpstr> IL RUOLO DEI SOGGETTI IMPEGNATI NELLA  PROCEDURA DI VALUTAZIONE DEL R-SLC  </vt:lpstr>
      <vt:lpstr>Presentazione standard di PowerPoint</vt:lpstr>
      <vt:lpstr> IL RUOLO DEI SOGGETTI IMPEGNATI NELLA  PROCEDURA DI VALUTAZIONE DEL R-SLC  </vt:lpstr>
      <vt:lpstr> IL RUOLO DEI SOGGETTI IMPEGNATI NELLA  PROCEDURA DI VALUTAZIONE DEL R-SLC  </vt:lpstr>
      <vt:lpstr>IL RUOLO DEI SOGGETTI IMPEGNATI NELLA  PROCEDURA DI VALUTAZIONE DEL R-SLC  </vt:lpstr>
      <vt:lpstr>STRESS LAVORO-CORRELATO:  ALGORITMO PER IL DATORE DI LAVORO “POLIZIA DI STATO” </vt:lpstr>
      <vt:lpstr>STRESS LAVORO-CORRELATO:  ALGORITMO PER IL DATORE DI LAVORO “POLIZIA DI STATO” </vt:lpstr>
      <vt:lpstr>STRESS LAVORO-CORRELATO:  ALGORITMO PER IL DATORE DI LAVORO “POLIZIA DI STATO</vt:lpstr>
      <vt:lpstr>Presentazione standard di PowerPoint</vt:lpstr>
      <vt:lpstr>Valutazione dello stress lavoro correlato in ambito AD</vt:lpstr>
      <vt:lpstr>Attualmente…  - la valutazione è in atto;  - non è stata attivata una ricognizione dell’attività sul territorio;  - pervengono segnalazioni non uniformi circa le difficoltà di compilazione del modello;  - il modello generale, mutuato dalle linee guida INAIL, sembra essere entrato in un fase critica in tutti i settori lavorativi   </vt:lpstr>
      <vt:lpstr>Conclusioni</vt:lpstr>
      <vt:lpstr>Conclusioni</vt:lpstr>
      <vt:lpstr>Conclusioni</vt:lpstr>
      <vt:lpstr>Arrivederci e 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consenso informato in chirurgia</dc:title>
  <dc:creator>MC</dc:creator>
  <cp:lastModifiedBy>Fabrizio Ciprani</cp:lastModifiedBy>
  <cp:revision>54</cp:revision>
  <dcterms:created xsi:type="dcterms:W3CDTF">2012-09-15T11:53:42Z</dcterms:created>
  <dcterms:modified xsi:type="dcterms:W3CDTF">2016-04-23T12:06:35Z</dcterms:modified>
</cp:coreProperties>
</file>